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2" d="100"/>
          <a:sy n="22" d="100"/>
        </p:scale>
        <p:origin x="3494" y="19"/>
      </p:cViewPr>
      <p:guideLst/>
    </p:cSldViewPr>
  </p:slideViewPr>
  <p:notesTextViewPr>
    <p:cViewPr>
      <p:scale>
        <a:sx n="1" d="1"/>
        <a:sy n="1" d="1"/>
      </p:scale>
      <p:origin x="0" y="-553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5ABF8-BC52-44C0-A4D2-E52346F771CF}" type="datetimeFigureOut">
              <a:rPr lang="en-GB" smtClean="0"/>
              <a:t>15/01/2024</a:t>
            </a:fld>
            <a:endParaRPr lang="en-GB"/>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CA485-00F3-4429-99FC-F4E458E43617}" type="slidenum">
              <a:rPr lang="en-GB" smtClean="0"/>
              <a:t>‹#›</a:t>
            </a:fld>
            <a:endParaRPr lang="en-GB"/>
          </a:p>
        </p:txBody>
      </p:sp>
    </p:spTree>
    <p:extLst>
      <p:ext uri="{BB962C8B-B14F-4D97-AF65-F5344CB8AC3E}">
        <p14:creationId xmlns:p14="http://schemas.microsoft.com/office/powerpoint/2010/main" val="29685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Dodatne pisne pripombe Zveze ekoloških gibanj Slovenije-ZEG na posvetu glede poročila za posodobljeni NEPN , dne 10.1.2024 na MOPE, Ljubljana </a:t>
            </a:r>
          </a:p>
          <a:p>
            <a:r>
              <a:rPr lang="sl-SI" dirty="0"/>
              <a:t> </a:t>
            </a:r>
          </a:p>
          <a:p>
            <a:r>
              <a:rPr lang="sl-SI" dirty="0"/>
              <a:t>SPLOŠNA: </a:t>
            </a:r>
          </a:p>
          <a:p>
            <a:endParaRPr lang="sl-SI" dirty="0"/>
          </a:p>
          <a:p>
            <a:pPr marL="228600" indent="-228600">
              <a:buAutoNum type="arabicPeriod"/>
            </a:pPr>
            <a:r>
              <a:rPr lang="sl-SI" dirty="0"/>
              <a:t>Štiri vsebinska področja v Poročilu NEPN so slabo in nerealno strokovno pripravljena in ovrednotena :</a:t>
            </a:r>
          </a:p>
          <a:p>
            <a:pPr marL="0" indent="0">
              <a:buNone/>
            </a:pPr>
            <a:r>
              <a:rPr lang="sl-SI" dirty="0"/>
              <a:t>      - prihodnost jedrske energije, </a:t>
            </a:r>
          </a:p>
          <a:p>
            <a:pPr marL="0" indent="0">
              <a:buNone/>
            </a:pPr>
            <a:r>
              <a:rPr lang="sl-SI" dirty="0"/>
              <a:t>      - </a:t>
            </a:r>
            <a:r>
              <a:rPr lang="sl-SI" dirty="0" err="1"/>
              <a:t>neionizirna</a:t>
            </a:r>
            <a:r>
              <a:rPr lang="sl-SI" dirty="0"/>
              <a:t> sevanja /5G,Wi FI , BAT, DV , …/ in njihov vpliv EMV sevanja v 1. coni varovanja ,</a:t>
            </a:r>
          </a:p>
          <a:p>
            <a:pPr marL="0" indent="0">
              <a:buNone/>
            </a:pPr>
            <a:r>
              <a:rPr lang="sl-SI" dirty="0"/>
              <a:t>      - onesnaženost zraka ( male kurilne naprave, PM delci, ni onesnaženosti zraka iz področja letalskega prometa /civilni in vojaški avioni nad Slovenijo /..),</a:t>
            </a:r>
          </a:p>
          <a:p>
            <a:pPr marL="0" indent="0">
              <a:buNone/>
            </a:pPr>
            <a:r>
              <a:rPr lang="sl-SI" dirty="0"/>
              <a:t>      - ravnanja z komunalnimi in jedrskimi odpadki , rešitve v termični izrabi …</a:t>
            </a:r>
          </a:p>
          <a:p>
            <a:pPr marL="228600" indent="-228600">
              <a:buAutoNum type="arabicPeriod" startAt="2"/>
            </a:pPr>
            <a:r>
              <a:rPr lang="sl-SI" dirty="0"/>
              <a:t>V NEPN ni zapisano, kdo bo sprejeti politični akt ob uradni politiki uresničeval v praksi . </a:t>
            </a:r>
          </a:p>
          <a:p>
            <a:pPr marL="0" indent="0">
              <a:buNone/>
            </a:pPr>
            <a:r>
              <a:rPr lang="sl-SI" dirty="0"/>
              <a:t>      Kje je opredelitve do nosilcev :  gospodarstva (GZS, Obrtna zbornica …) , znanosti , lokalnih skupnosti - občin (Lokalna Agenda 21..) in NVO </a:t>
            </a:r>
          </a:p>
          <a:p>
            <a:pPr marL="228600" indent="-228600">
              <a:buAutoNum type="arabicPeriod" startAt="3"/>
            </a:pPr>
            <a:r>
              <a:rPr lang="sl-SI" dirty="0"/>
              <a:t>Nikjer ne vidim načrtne politične in strokovne povezave med NEPN in NPVO ,</a:t>
            </a:r>
          </a:p>
          <a:p>
            <a:pPr marL="228600" indent="-228600">
              <a:buAutoNum type="arabicPeriod" startAt="4"/>
            </a:pPr>
            <a:r>
              <a:rPr lang="sl-SI" dirty="0"/>
              <a:t>Če se bodo aktualne vojne /Ukrajina, Izrael, Tajvan, Jemen..) še širile s pomočjo treh velesil ZDA, Rusija in Kitajska ; bo še večja ekonomska in podnebna kriza tudi v EU. Predlagan dokument bo le skupek političnih želja in ne-</a:t>
            </a:r>
            <a:r>
              <a:rPr lang="sl-SI" dirty="0" err="1"/>
              <a:t>realnen</a:t>
            </a:r>
            <a:r>
              <a:rPr lang="sl-SI" dirty="0"/>
              <a:t> v izvedbi do leta 2030 . Zato ZEG predlaga, da se stavek v Poročilu NEPN na strani 5/391 pod „Tretja in četrta razsežnost energetske unije : Energetska varnost in notranji trg „ – prvi stavek , ki govori od odnosu do Ukrajine in Rusije-IZBRIŠE.</a:t>
            </a:r>
          </a:p>
          <a:p>
            <a:pPr marL="228600" indent="-228600">
              <a:buAutoNum type="arabicPeriod" startAt="4"/>
            </a:pPr>
            <a:r>
              <a:rPr lang="sl-SI" dirty="0"/>
              <a:t>Ali se priloženemu NEPN in Poročilu časovno mudi zaradi jedrske prihodnosti in odločitvi za gradnjo JEK II ??! </a:t>
            </a:r>
          </a:p>
          <a:p>
            <a:pPr marL="0" indent="0">
              <a:buNone/>
            </a:pPr>
            <a:endParaRPr lang="sl-SI" dirty="0"/>
          </a:p>
          <a:p>
            <a:pPr marL="0" indent="0">
              <a:buNone/>
            </a:pPr>
            <a:r>
              <a:rPr lang="sl-SI" dirty="0"/>
              <a:t>KONKRETNE PRIPOMBE ZEG : </a:t>
            </a:r>
          </a:p>
          <a:p>
            <a:pPr marL="0" indent="0">
              <a:buNone/>
            </a:pPr>
            <a:endParaRPr lang="sl-SI" dirty="0"/>
          </a:p>
          <a:p>
            <a:pPr marL="0" indent="0">
              <a:buNone/>
            </a:pPr>
            <a:r>
              <a:rPr lang="sl-SI" dirty="0"/>
              <a:t>Dokument – DODATEK za presojo sprejemljivosti vplivov posodobitve Celovitega NEPN :</a:t>
            </a:r>
          </a:p>
          <a:p>
            <a:pPr marL="0" indent="0">
              <a:buNone/>
            </a:pPr>
            <a:r>
              <a:rPr lang="sl-SI" dirty="0"/>
              <a:t>Stran 24/29 ; Izgradnja prenosnega in distribucijskega omrežja</a:t>
            </a:r>
          </a:p>
          <a:p>
            <a:pPr marL="0" indent="0">
              <a:buNone/>
            </a:pPr>
            <a:r>
              <a:rPr lang="sl-SI" dirty="0"/>
              <a:t>V alineji avtor govori le o vplivih ob izgradnji DV le do ogroženosti in vplivih na naravo, habitate , živalih in pticah ; popolnoma pa ignorira vpliv sevanj /EMS/ na kvaliteto življenja, bivanja in zdravja ljudi od visoko napetostnih DV (110,220,400 KV , BAT, 5G…, upoštevanje 1. cone varovanja  in previdnostnega načela zapisanega v ZVO ). Vse preveč se pri postavitvah tras DV daje prednost pticam , kot ljudem.</a:t>
            </a:r>
          </a:p>
          <a:p>
            <a:pPr marL="0" indent="0">
              <a:buNone/>
            </a:pPr>
            <a:endParaRPr lang="sl-SI" dirty="0"/>
          </a:p>
          <a:p>
            <a:pPr marL="0" indent="0">
              <a:buNone/>
            </a:pPr>
            <a:r>
              <a:rPr lang="sl-SI" dirty="0"/>
              <a:t>II. OSNUTEK OKOLJSKEGA POROČILA NEPN </a:t>
            </a:r>
          </a:p>
          <a:p>
            <a:pPr marL="0" indent="0">
              <a:buNone/>
            </a:pPr>
            <a:endParaRPr lang="sl-SI" dirty="0"/>
          </a:p>
          <a:p>
            <a:pPr marL="0" indent="0">
              <a:buNone/>
            </a:pPr>
            <a:r>
              <a:rPr lang="sl-SI" dirty="0"/>
              <a:t>Stran XIII/XLIII _- Vpliv izvedbe NEPN na zmanjšanje emisij onesnaževal na zunanjem zraku </a:t>
            </a:r>
          </a:p>
          <a:p>
            <a:pPr marL="0" indent="0">
              <a:buNone/>
            </a:pPr>
            <a:endParaRPr lang="sl-SI" dirty="0"/>
          </a:p>
          <a:p>
            <a:pPr marL="0" indent="0">
              <a:buNone/>
            </a:pPr>
            <a:r>
              <a:rPr lang="sl-SI" dirty="0"/>
              <a:t>- v alineji manka področje emisij iz letalskega civilnega in vojaškega letalstva ( včasih prelet cca 300-400 avionov dnevno ??!).</a:t>
            </a:r>
          </a:p>
          <a:p>
            <a:pPr marL="0" indent="0">
              <a:buNone/>
            </a:pPr>
            <a:endParaRPr lang="sl-SI" dirty="0"/>
          </a:p>
          <a:p>
            <a:pPr marL="0" indent="0">
              <a:buNone/>
            </a:pPr>
            <a:r>
              <a:rPr lang="sl-SI" dirty="0"/>
              <a:t>- prav tako ni upoštevana priporočila MOPE (MOP)  in </a:t>
            </a:r>
            <a:r>
              <a:rPr lang="sl-SI" dirty="0" err="1"/>
              <a:t>NiJZ</a:t>
            </a:r>
            <a:r>
              <a:rPr lang="sl-SI" dirty="0"/>
              <a:t> do malih kurilnih naprav. Slabemu stanju v zimskih mescih je kriva tudi slaba </a:t>
            </a:r>
            <a:r>
              <a:rPr lang="sl-SI" dirty="0" err="1"/>
              <a:t>okoljska</a:t>
            </a:r>
            <a:r>
              <a:rPr lang="sl-SI" dirty="0"/>
              <a:t> zakonodaja in na silo sprejeti nov Zakon o dimnikarskih storitvah ministrice MOP Majcnove in političnega lobiranja in pritiska Karla Erjavca, da tedaj  dobro organiziranim dimnikarskim podjetjem ( njih  cca 70)  odvzame koncesijo in jo po angleškem vzoru (??) nadomesti z licencami . Vzrok je, da imamo sedaj slabo organizirano dimnikarsko stroko / cca 200 dimnikarskih podjetij , večina njih brez ustrezne izobrazbe – le priučeni dimnikarji – različnih neustreznih strokovnih poklicev . Čiščenje in nadzor cca 500.000 dimnih naprav je slabo in površno. Posledice so pa vidne preko onesnaženosti zraka in povečanju PM 2.5 in PM 10 delcev . Čimprej bo morali sprejeti novelo dimnikarske zakonodaje . To za varovanje okolja pomembno področje emisij zraka bi morali pred  sprejetjem NEPN napisati na  novo. </a:t>
            </a:r>
          </a:p>
          <a:p>
            <a:pPr marL="0" indent="0">
              <a:buNone/>
            </a:pPr>
            <a:endParaRPr lang="sl-SI" dirty="0"/>
          </a:p>
          <a:p>
            <a:pPr marL="0" indent="0">
              <a:buNone/>
            </a:pPr>
            <a:r>
              <a:rPr lang="sl-SI" dirty="0"/>
              <a:t>- Obremenitve okolja z elektromagnetnim sevanjem </a:t>
            </a:r>
          </a:p>
          <a:p>
            <a:pPr marL="0" indent="0">
              <a:buNone/>
            </a:pPr>
            <a:endParaRPr lang="sl-SI" dirty="0"/>
          </a:p>
          <a:p>
            <a:pPr marL="0" indent="0">
              <a:buNone/>
            </a:pPr>
            <a:r>
              <a:rPr lang="sl-SI" dirty="0"/>
              <a:t>Tekst o vplivih EMS je  napisan enostransko in je le odsev prispevka od zunaj – to je  edinega  državnega elektro strokovnjaka (  ki zagovarja sedanje stanje na področju EMS / 5G, DV,WIFI, BAT, GSM …./ </a:t>
            </a:r>
          </a:p>
          <a:p>
            <a:pPr marL="0" indent="0">
              <a:buNone/>
            </a:pPr>
            <a:r>
              <a:rPr lang="sl-SI" dirty="0"/>
              <a:t> vodi vladni Forum EMS, pripravlja dobro plačane študije  PVO za vso elektro  gospodarsko stroko, postavlja trase in lokacije tras DV, BAT,5G…in njih istočasno nadzira. Pri tem se sklicuje na mednarodno lobistično institucijo – komisijo ICNIRP. Ta v korist elektro in telekomunikacijskih podjetij  po 28 let starem zakonu- Uredbi o EMS </a:t>
            </a:r>
            <a:r>
              <a:rPr lang="sl-SI" dirty="0" err="1"/>
              <a:t>mimizirajo</a:t>
            </a:r>
            <a:r>
              <a:rPr lang="sl-SI" dirty="0"/>
              <a:t> ta velik </a:t>
            </a:r>
            <a:r>
              <a:rPr lang="sl-SI" dirty="0" err="1"/>
              <a:t>okoljski</a:t>
            </a:r>
            <a:r>
              <a:rPr lang="sl-SI" dirty="0"/>
              <a:t> problem. Zahteve ZEG po noveli Uredbe o EMS so dane v predal na MOP  zato ker „ se nismo znali na posvetu MOP dogovoriti v prostorih ISKRE v Ljubljani  med interesi lobija in NVO“ .</a:t>
            </a:r>
          </a:p>
          <a:p>
            <a:pPr marL="0" indent="0">
              <a:buNone/>
            </a:pPr>
            <a:endParaRPr lang="sl-SI" dirty="0"/>
          </a:p>
          <a:p>
            <a:pPr marL="0" indent="0">
              <a:buNone/>
            </a:pPr>
            <a:r>
              <a:rPr lang="sl-SI" dirty="0"/>
              <a:t>ZEG zahteva , da se ta alineja napiše na NOVO ob upoštevanju domače in tuje neodvisne stroke in vključitvi strokovnjakov iz vrst IMV, </a:t>
            </a:r>
            <a:r>
              <a:rPr lang="sl-SI" dirty="0" err="1"/>
              <a:t>NiJZ</a:t>
            </a:r>
            <a:r>
              <a:rPr lang="sl-SI" dirty="0"/>
              <a:t> , zdravstvene  in elektro stroke ter zainteresiranih NVO .</a:t>
            </a:r>
          </a:p>
          <a:p>
            <a:pPr marL="0" indent="0">
              <a:buNone/>
            </a:pPr>
            <a:endParaRPr lang="sl-SI" dirty="0"/>
          </a:p>
          <a:p>
            <a:pPr marL="0" indent="0">
              <a:buNone/>
            </a:pPr>
            <a:r>
              <a:rPr lang="sl-SI" dirty="0"/>
              <a:t>- Ravnanje z odpadki , stran XIV/XLIII</a:t>
            </a:r>
          </a:p>
          <a:p>
            <a:pPr marL="0" indent="0">
              <a:buNone/>
            </a:pPr>
            <a:endParaRPr lang="sl-SI" dirty="0"/>
          </a:p>
          <a:p>
            <a:pPr marL="0" indent="0">
              <a:buNone/>
            </a:pPr>
            <a:r>
              <a:rPr lang="sl-SI" dirty="0"/>
              <a:t>Brez dobre prakse iz razvite EU (Avstrija, Nemčija, Švica, Švedska, Italija …) ,  ne bo možno rešiti tega problema. Termični predelava komunalnih odpadkov in blata je do leta 2030 edina realna rešitev . Do tedaj pa bomo morali ljudi  </a:t>
            </a:r>
            <a:r>
              <a:rPr lang="sl-SI" dirty="0" err="1"/>
              <a:t>okoljsko</a:t>
            </a:r>
            <a:r>
              <a:rPr lang="sl-SI" dirty="0"/>
              <a:t> ozaveščati in razlagati teorijo ZERO WASTE.</a:t>
            </a:r>
          </a:p>
          <a:p>
            <a:pPr marL="0" indent="0">
              <a:buNone/>
            </a:pPr>
            <a:endParaRPr lang="sl-SI" dirty="0"/>
          </a:p>
          <a:p>
            <a:pPr marL="0" indent="0">
              <a:buNone/>
            </a:pPr>
            <a:r>
              <a:rPr lang="sl-SI" dirty="0"/>
              <a:t>3.1.1.12            Problematika EMS </a:t>
            </a:r>
          </a:p>
          <a:p>
            <a:pPr marL="0" indent="0">
              <a:buNone/>
            </a:pPr>
            <a:endParaRPr lang="sl-SI" dirty="0"/>
          </a:p>
          <a:p>
            <a:pPr marL="0" indent="0">
              <a:buNone/>
            </a:pPr>
            <a:r>
              <a:rPr lang="sl-SI" dirty="0"/>
              <a:t>To področje je treba napisati na  novo. Tu lahko pomaga  tudi neodvisna tuja in domača stroka in ZEG. Nujno bo potrebno uveljaviti v praksi in novi Uredbi o EMS povprečno vrednost gostote magnetnega pretoka manj kot 0.4 </a:t>
            </a:r>
            <a:r>
              <a:rPr lang="sl-SI" dirty="0" err="1"/>
              <a:t>mikro</a:t>
            </a:r>
            <a:r>
              <a:rPr lang="sl-SI" dirty="0"/>
              <a:t> Tesle. Sedaj je na 10 </a:t>
            </a:r>
            <a:r>
              <a:rPr lang="sl-SI" dirty="0" err="1"/>
              <a:t>mikro</a:t>
            </a:r>
            <a:r>
              <a:rPr lang="sl-SI" dirty="0"/>
              <a:t> Tesle. Sedanja praksa iz zastarele in protiustavne Uredbe o EMS iz leta 1996 škodi zdravju otrok in vseh občanov . V večini slovenskih OŠ in srednjih šol imamo v učilnicah na stropu montiran </a:t>
            </a:r>
            <a:r>
              <a:rPr lang="sl-SI" dirty="0" err="1"/>
              <a:t>WIFi</a:t>
            </a:r>
            <a:r>
              <a:rPr lang="sl-SI" dirty="0"/>
              <a:t>  , ki direktno seva v učence. Mladim do 12 let pa ne priporočamo GSM /opozorila  WHO , domače in tuje stroke …/.</a:t>
            </a:r>
          </a:p>
          <a:p>
            <a:pPr marL="0" indent="0">
              <a:buNone/>
            </a:pPr>
            <a:endParaRPr lang="sl-SI" dirty="0"/>
          </a:p>
          <a:p>
            <a:pPr marL="0" indent="0">
              <a:buNone/>
            </a:pPr>
            <a:r>
              <a:rPr lang="sl-SI" dirty="0"/>
              <a:t>Merilne naprave </a:t>
            </a:r>
          </a:p>
          <a:p>
            <a:pPr marL="0" indent="0">
              <a:buNone/>
            </a:pPr>
            <a:endParaRPr lang="sl-SI" dirty="0"/>
          </a:p>
          <a:p>
            <a:pPr marL="0" indent="0">
              <a:buNone/>
            </a:pPr>
            <a:r>
              <a:rPr lang="sl-SI" dirty="0"/>
              <a:t>V ZEG- u zahtevamo, da se ta del Poročila  napiše na novo, ker je enostransko prikazan in“ </a:t>
            </a:r>
            <a:r>
              <a:rPr lang="sl-SI" dirty="0" err="1"/>
              <a:t>mimizira</a:t>
            </a:r>
            <a:r>
              <a:rPr lang="sl-SI" dirty="0"/>
              <a:t>“ sanje na terenu. Ugotovitve in meritve privatnega Inštituta za </a:t>
            </a:r>
            <a:r>
              <a:rPr lang="sl-SI" dirty="0" err="1"/>
              <a:t>neionizirna</a:t>
            </a:r>
            <a:r>
              <a:rPr lang="sl-SI" dirty="0"/>
              <a:t> sevanja –INIS prikazujejo napačno stanje in sliko v praksi in na terenu. Želimo, da v tem poglavju v veči meri sodeluje </a:t>
            </a:r>
            <a:r>
              <a:rPr lang="sl-SI" dirty="0" err="1"/>
              <a:t>NiJZ,IMV</a:t>
            </a:r>
            <a:r>
              <a:rPr lang="sl-SI" dirty="0"/>
              <a:t> ter še nekateri strokovnjaki  iz vrst zdravstva. Na letno poročilo in študijo meritev INIS za leto 2023 je imel ZEG konkretne pripombe. </a:t>
            </a:r>
          </a:p>
          <a:p>
            <a:pPr marL="0" indent="0">
              <a:buNone/>
            </a:pPr>
            <a:endParaRPr lang="sl-SI" dirty="0"/>
          </a:p>
          <a:p>
            <a:pPr marL="0" indent="0">
              <a:buNone/>
            </a:pPr>
            <a:r>
              <a:rPr lang="sl-SI" dirty="0"/>
              <a:t>VREDNOTENJE VPLIVOV IZVEDBE NEPN </a:t>
            </a:r>
          </a:p>
          <a:p>
            <a:pPr marL="0" indent="0">
              <a:buNone/>
            </a:pPr>
            <a:endParaRPr lang="sl-SI" dirty="0"/>
          </a:p>
          <a:p>
            <a:pPr marL="0" indent="0">
              <a:buNone/>
            </a:pPr>
            <a:r>
              <a:rPr lang="sl-SI" dirty="0"/>
              <a:t>Stran 245/391</a:t>
            </a:r>
          </a:p>
          <a:p>
            <a:pPr marL="0" indent="0">
              <a:buNone/>
            </a:pPr>
            <a:endParaRPr lang="sl-SI" dirty="0"/>
          </a:p>
          <a:p>
            <a:pPr marL="0" indent="0">
              <a:buNone/>
            </a:pPr>
            <a:r>
              <a:rPr lang="sl-SI" dirty="0"/>
              <a:t>Zadnja podčrtana ugotovitev : „  Na osnovi navedenega lahko zaključimo, da bodo imeli scenariji NEPN 2024 na </a:t>
            </a:r>
            <a:r>
              <a:rPr lang="sl-SI" dirty="0" err="1"/>
              <a:t>okoljsk</a:t>
            </a:r>
            <a:r>
              <a:rPr lang="sl-SI" dirty="0"/>
              <a:t> podcilj &lt;2 Zmanjševanje emisij onesnaževal v zunanji zrak“ ob upoštevanju izvedbe omilitvenih ukrepov nebistven vpliv (ocena B).  Na osnovi sedanjega stanja na področju emisij iz prometa /tudi letalskega/, povečanja PM delcev iz malih kurilnih naprav je realna ocena D- bistven vpliv .</a:t>
            </a:r>
          </a:p>
          <a:p>
            <a:pPr marL="0" indent="0">
              <a:buNone/>
            </a:pPr>
            <a:endParaRPr lang="sl-SI" dirty="0"/>
          </a:p>
          <a:p>
            <a:pPr marL="0" indent="0">
              <a:buNone/>
            </a:pPr>
            <a:endParaRPr lang="sl-SI" dirty="0"/>
          </a:p>
          <a:p>
            <a:pPr marL="0" indent="0">
              <a:buNone/>
            </a:pPr>
            <a:r>
              <a:rPr lang="sl-SI" dirty="0"/>
              <a:t>Po spominu iz nastopa na posvetu o </a:t>
            </a:r>
            <a:r>
              <a:rPr lang="sl-SI" dirty="0" err="1"/>
              <a:t>Okoljskem</a:t>
            </a:r>
            <a:r>
              <a:rPr lang="sl-SI" dirty="0"/>
              <a:t> poročilu za posodobitev NEPN pravil :</a:t>
            </a:r>
          </a:p>
          <a:p>
            <a:pPr marL="0" indent="0">
              <a:buNone/>
            </a:pPr>
            <a:endParaRPr lang="sl-SI" dirty="0"/>
          </a:p>
          <a:p>
            <a:pPr marL="0" indent="0">
              <a:buNone/>
            </a:pPr>
            <a:endParaRPr lang="sl-SI" dirty="0"/>
          </a:p>
          <a:p>
            <a:pPr marL="0" indent="0">
              <a:buNone/>
            </a:pPr>
            <a:r>
              <a:rPr lang="sl-SI" dirty="0"/>
              <a:t>Karel Lipič,</a:t>
            </a:r>
          </a:p>
          <a:p>
            <a:pPr marL="0" indent="0">
              <a:buNone/>
            </a:pPr>
            <a:r>
              <a:rPr lang="sl-SI"/>
              <a:t>predsednik </a:t>
            </a:r>
            <a:r>
              <a:rPr lang="sl-SI" dirty="0"/>
              <a:t>ZEG </a:t>
            </a:r>
          </a:p>
          <a:p>
            <a:pPr marL="0" indent="0">
              <a:buNone/>
            </a:pPr>
            <a:endParaRPr lang="sl-SI" dirty="0"/>
          </a:p>
          <a:p>
            <a:pPr marL="0" indent="0">
              <a:buNone/>
            </a:pPr>
            <a:endParaRPr lang="sl-SI" dirty="0"/>
          </a:p>
          <a:p>
            <a:pPr marL="0" indent="0">
              <a:buNone/>
            </a:pPr>
            <a:r>
              <a:rPr lang="sl-SI" dirty="0"/>
              <a:t>Ljubljana, dne 15.1.2024</a:t>
            </a:r>
          </a:p>
          <a:p>
            <a:pPr marL="0" indent="0">
              <a:buNone/>
            </a:pPr>
            <a:endParaRPr lang="sl-SI" dirty="0"/>
          </a:p>
          <a:p>
            <a:pPr marL="0" indent="0">
              <a:buNone/>
            </a:pPr>
            <a:endParaRPr lang="sl-SI" dirty="0"/>
          </a:p>
        </p:txBody>
      </p:sp>
      <p:sp>
        <p:nvSpPr>
          <p:cNvPr id="4" name="Označba mesta številke diapozitiva 3"/>
          <p:cNvSpPr>
            <a:spLocks noGrp="1"/>
          </p:cNvSpPr>
          <p:nvPr>
            <p:ph type="sldNum" sz="quarter" idx="5"/>
          </p:nvPr>
        </p:nvSpPr>
        <p:spPr/>
        <p:txBody>
          <a:bodyPr/>
          <a:lstStyle/>
          <a:p>
            <a:fld id="{8A8CA485-00F3-4429-99FC-F4E458E43617}" type="slidenum">
              <a:rPr lang="en-GB" smtClean="0"/>
              <a:t>1</a:t>
            </a:fld>
            <a:endParaRPr lang="en-GB"/>
          </a:p>
        </p:txBody>
      </p:sp>
    </p:spTree>
    <p:extLst>
      <p:ext uri="{BB962C8B-B14F-4D97-AF65-F5344CB8AC3E}">
        <p14:creationId xmlns:p14="http://schemas.microsoft.com/office/powerpoint/2010/main" val="392332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C3C5C540-9F2D-4D8E-9647-069F983CF497}" type="datetime1">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2E3865-FB0F-401A-8587-C96DB07FC619}" type="slidenum">
              <a:rPr lang="en-GB" smtClean="0"/>
              <a:t>‹#›</a:t>
            </a:fld>
            <a:endParaRPr lang="en-GB"/>
          </a:p>
        </p:txBody>
      </p:sp>
    </p:spTree>
    <p:extLst>
      <p:ext uri="{BB962C8B-B14F-4D97-AF65-F5344CB8AC3E}">
        <p14:creationId xmlns:p14="http://schemas.microsoft.com/office/powerpoint/2010/main" val="190550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11EBF4A3-45DE-4E27-97BF-E331439DA728}" type="datetime1">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2E3865-FB0F-401A-8587-C96DB07FC619}" type="slidenum">
              <a:rPr lang="en-GB" smtClean="0"/>
              <a:t>‹#›</a:t>
            </a:fld>
            <a:endParaRPr lang="en-GB"/>
          </a:p>
        </p:txBody>
      </p:sp>
    </p:spTree>
    <p:extLst>
      <p:ext uri="{BB962C8B-B14F-4D97-AF65-F5344CB8AC3E}">
        <p14:creationId xmlns:p14="http://schemas.microsoft.com/office/powerpoint/2010/main" val="107052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ADA7997A-314D-48C1-A041-2C659BA17119}" type="datetime1">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2E3865-FB0F-401A-8587-C96DB07FC619}"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68058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CAACB241-0BB2-4AC6-AE10-5EFA0335D6E5}" type="datetime1">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2E3865-FB0F-401A-8587-C96DB07FC619}" type="slidenum">
              <a:rPr lang="en-GB" smtClean="0"/>
              <a:t>‹#›</a:t>
            </a:fld>
            <a:endParaRPr lang="en-GB"/>
          </a:p>
        </p:txBody>
      </p:sp>
    </p:spTree>
    <p:extLst>
      <p:ext uri="{BB962C8B-B14F-4D97-AF65-F5344CB8AC3E}">
        <p14:creationId xmlns:p14="http://schemas.microsoft.com/office/powerpoint/2010/main" val="161690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424588B1-8A0F-47FD-9E9D-929434F1AA1D}" type="datetime1">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2E3865-FB0F-401A-8587-C96DB07FC61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10915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EBE943E0-494D-42CC-8C01-A437822FE0C9}" type="datetime1">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2E3865-FB0F-401A-8587-C96DB07FC619}" type="slidenum">
              <a:rPr lang="en-GB" smtClean="0"/>
              <a:t>‹#›</a:t>
            </a:fld>
            <a:endParaRPr lang="en-GB"/>
          </a:p>
        </p:txBody>
      </p:sp>
    </p:spTree>
    <p:extLst>
      <p:ext uri="{BB962C8B-B14F-4D97-AF65-F5344CB8AC3E}">
        <p14:creationId xmlns:p14="http://schemas.microsoft.com/office/powerpoint/2010/main" val="2546414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DE3B4FFD-E7B3-41F9-A3F2-564F895F10CC}" type="datetime1">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2E3865-FB0F-401A-8587-C96DB07FC619}" type="slidenum">
              <a:rPr lang="en-GB" smtClean="0"/>
              <a:t>‹#›</a:t>
            </a:fld>
            <a:endParaRPr lang="en-GB"/>
          </a:p>
        </p:txBody>
      </p:sp>
    </p:spTree>
    <p:extLst>
      <p:ext uri="{BB962C8B-B14F-4D97-AF65-F5344CB8AC3E}">
        <p14:creationId xmlns:p14="http://schemas.microsoft.com/office/powerpoint/2010/main" val="3849022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69266FE-D828-4C85-9DBF-EE3E3B389F22}" type="datetime1">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2E3865-FB0F-401A-8587-C96DB07FC619}" type="slidenum">
              <a:rPr lang="en-GB" smtClean="0"/>
              <a:t>‹#›</a:t>
            </a:fld>
            <a:endParaRPr lang="en-GB"/>
          </a:p>
        </p:txBody>
      </p:sp>
    </p:spTree>
    <p:extLst>
      <p:ext uri="{BB962C8B-B14F-4D97-AF65-F5344CB8AC3E}">
        <p14:creationId xmlns:p14="http://schemas.microsoft.com/office/powerpoint/2010/main" val="329157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10796DDC-2DD3-413D-8C98-852C4C66FB08}" type="datetime1">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2E3865-FB0F-401A-8587-C96DB07FC619}" type="slidenum">
              <a:rPr lang="en-GB" smtClean="0"/>
              <a:t>‹#›</a:t>
            </a:fld>
            <a:endParaRPr lang="en-GB"/>
          </a:p>
        </p:txBody>
      </p:sp>
    </p:spTree>
    <p:extLst>
      <p:ext uri="{BB962C8B-B14F-4D97-AF65-F5344CB8AC3E}">
        <p14:creationId xmlns:p14="http://schemas.microsoft.com/office/powerpoint/2010/main" val="240521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D79F26F4-0A6F-451B-B918-AA2033F36CB8}" type="datetime1">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2E3865-FB0F-401A-8587-C96DB07FC619}" type="slidenum">
              <a:rPr lang="en-GB" smtClean="0"/>
              <a:t>‹#›</a:t>
            </a:fld>
            <a:endParaRPr lang="en-GB"/>
          </a:p>
        </p:txBody>
      </p:sp>
    </p:spTree>
    <p:extLst>
      <p:ext uri="{BB962C8B-B14F-4D97-AF65-F5344CB8AC3E}">
        <p14:creationId xmlns:p14="http://schemas.microsoft.com/office/powerpoint/2010/main" val="328419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9BE9EF8A-F40B-4E86-858B-5AB052107704}" type="datetime1">
              <a:rPr lang="en-GB" smtClean="0"/>
              <a:t>15/01/2024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2E3865-FB0F-401A-8587-C96DB07FC619}" type="slidenum">
              <a:rPr lang="en-GB" smtClean="0"/>
              <a:t>‹#›</a:t>
            </a:fld>
            <a:endParaRPr lang="en-GB"/>
          </a:p>
        </p:txBody>
      </p:sp>
    </p:spTree>
    <p:extLst>
      <p:ext uri="{BB962C8B-B14F-4D97-AF65-F5344CB8AC3E}">
        <p14:creationId xmlns:p14="http://schemas.microsoft.com/office/powerpoint/2010/main" val="362058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137BF288-DEE6-48ED-AC92-8DB015A4A562}" type="datetime1">
              <a:rPr lang="en-GB" smtClean="0"/>
              <a:t>15/01/2024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2E3865-FB0F-401A-8587-C96DB07FC619}" type="slidenum">
              <a:rPr lang="en-GB" smtClean="0"/>
              <a:t>‹#›</a:t>
            </a:fld>
            <a:endParaRPr lang="en-GB"/>
          </a:p>
        </p:txBody>
      </p:sp>
    </p:spTree>
    <p:extLst>
      <p:ext uri="{BB962C8B-B14F-4D97-AF65-F5344CB8AC3E}">
        <p14:creationId xmlns:p14="http://schemas.microsoft.com/office/powerpoint/2010/main" val="1980342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FF6D9332-6489-4079-ACFF-E04EAE5E5013}" type="datetime1">
              <a:rPr lang="en-GB" smtClean="0"/>
              <a:t>15/01/2024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2E3865-FB0F-401A-8587-C96DB07FC619}" type="slidenum">
              <a:rPr lang="en-GB" smtClean="0"/>
              <a:t>‹#›</a:t>
            </a:fld>
            <a:endParaRPr lang="en-GB"/>
          </a:p>
        </p:txBody>
      </p:sp>
    </p:spTree>
    <p:extLst>
      <p:ext uri="{BB962C8B-B14F-4D97-AF65-F5344CB8AC3E}">
        <p14:creationId xmlns:p14="http://schemas.microsoft.com/office/powerpoint/2010/main" val="264142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3720B-ABE7-48F4-93D4-14361DBAF3FB}" type="datetime1">
              <a:rPr lang="en-GB" smtClean="0"/>
              <a:t>15/01/2024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2E3865-FB0F-401A-8587-C96DB07FC619}" type="slidenum">
              <a:rPr lang="en-GB" smtClean="0"/>
              <a:t>‹#›</a:t>
            </a:fld>
            <a:endParaRPr lang="en-GB"/>
          </a:p>
        </p:txBody>
      </p:sp>
    </p:spTree>
    <p:extLst>
      <p:ext uri="{BB962C8B-B14F-4D97-AF65-F5344CB8AC3E}">
        <p14:creationId xmlns:p14="http://schemas.microsoft.com/office/powerpoint/2010/main" val="118215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a:t>Kliknite, če želite urediti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E6A3A52-F147-4C5F-B810-855849A74A51}" type="datetime1">
              <a:rPr lang="en-GB" smtClean="0"/>
              <a:t>15/01/2024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2E3865-FB0F-401A-8587-C96DB07FC619}" type="slidenum">
              <a:rPr lang="en-GB" smtClean="0"/>
              <a:t>‹#›</a:t>
            </a:fld>
            <a:endParaRPr lang="en-GB"/>
          </a:p>
        </p:txBody>
      </p:sp>
    </p:spTree>
    <p:extLst>
      <p:ext uri="{BB962C8B-B14F-4D97-AF65-F5344CB8AC3E}">
        <p14:creationId xmlns:p14="http://schemas.microsoft.com/office/powerpoint/2010/main" val="1227433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3BA2CCD9-7FED-4166-B110-96849887E193}" type="datetime1">
              <a:rPr lang="en-GB" smtClean="0"/>
              <a:t>15/01/2024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2E3865-FB0F-401A-8587-C96DB07FC619}" type="slidenum">
              <a:rPr lang="en-GB" smtClean="0"/>
              <a:t>‹#›</a:t>
            </a:fld>
            <a:endParaRPr lang="en-GB"/>
          </a:p>
        </p:txBody>
      </p:sp>
    </p:spTree>
    <p:extLst>
      <p:ext uri="{BB962C8B-B14F-4D97-AF65-F5344CB8AC3E}">
        <p14:creationId xmlns:p14="http://schemas.microsoft.com/office/powerpoint/2010/main" val="204283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48D425-AE53-4CBE-947E-4C8B928792A0}" type="datetime1">
              <a:rPr lang="en-GB" smtClean="0"/>
              <a:t>15/01/2024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52E3865-FB0F-401A-8587-C96DB07FC619}" type="slidenum">
              <a:rPr lang="en-GB" smtClean="0"/>
              <a:t>‹#›</a:t>
            </a:fld>
            <a:endParaRPr lang="en-GB"/>
          </a:p>
        </p:txBody>
      </p:sp>
    </p:spTree>
    <p:extLst>
      <p:ext uri="{BB962C8B-B14F-4D97-AF65-F5344CB8AC3E}">
        <p14:creationId xmlns:p14="http://schemas.microsoft.com/office/powerpoint/2010/main" val="23023831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egslo20@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zeg.si/"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00D096-D97B-1C39-F367-95538211FD58}"/>
              </a:ext>
            </a:extLst>
          </p:cNvPr>
          <p:cNvSpPr>
            <a:spLocks noGrp="1"/>
          </p:cNvSpPr>
          <p:nvPr>
            <p:ph type="ctrTitle"/>
          </p:nvPr>
        </p:nvSpPr>
        <p:spPr>
          <a:xfrm>
            <a:off x="727585" y="1568562"/>
            <a:ext cx="9006349" cy="1646302"/>
          </a:xfrm>
        </p:spPr>
        <p:txBody>
          <a:bodyPr/>
          <a:lstStyle/>
          <a:p>
            <a:r>
              <a:rPr lang="sl-SI" dirty="0"/>
              <a:t>Pripombe ZEG na verzija 3.0 </a:t>
            </a:r>
            <a:endParaRPr lang="en-GB" dirty="0"/>
          </a:p>
        </p:txBody>
      </p:sp>
      <p:sp>
        <p:nvSpPr>
          <p:cNvPr id="3" name="Podnaslov 2">
            <a:extLst>
              <a:ext uri="{FF2B5EF4-FFF2-40B4-BE49-F238E27FC236}">
                <a16:creationId xmlns:a16="http://schemas.microsoft.com/office/drawing/2014/main" id="{BE42A01A-2EA2-D611-49E7-BC9126BC1556}"/>
              </a:ext>
            </a:extLst>
          </p:cNvPr>
          <p:cNvSpPr>
            <a:spLocks noGrp="1"/>
          </p:cNvSpPr>
          <p:nvPr>
            <p:ph type="subTitle" idx="1"/>
          </p:nvPr>
        </p:nvSpPr>
        <p:spPr>
          <a:xfrm>
            <a:off x="1507067" y="3429000"/>
            <a:ext cx="7766936" cy="1096899"/>
          </a:xfrm>
        </p:spPr>
        <p:txBody>
          <a:bodyPr>
            <a:normAutofit lnSpcReduction="10000"/>
          </a:bodyPr>
          <a:lstStyle/>
          <a:p>
            <a:r>
              <a:rPr lang="en-GB" dirty="0"/>
              <a:t> </a:t>
            </a:r>
            <a:r>
              <a:rPr lang="sl-SI" dirty="0"/>
              <a:t>posvet</a:t>
            </a:r>
            <a:r>
              <a:rPr lang="en-GB" dirty="0"/>
              <a:t> glede </a:t>
            </a:r>
            <a:r>
              <a:rPr lang="sl-SI" dirty="0"/>
              <a:t>okoljskega poročila </a:t>
            </a:r>
            <a:r>
              <a:rPr lang="en-GB" dirty="0"/>
              <a:t>za </a:t>
            </a:r>
            <a:r>
              <a:rPr lang="sl-SI" dirty="0"/>
              <a:t>posodobljeni</a:t>
            </a:r>
            <a:r>
              <a:rPr lang="en-GB" dirty="0"/>
              <a:t> NEPN </a:t>
            </a:r>
            <a:endParaRPr lang="sl-SI" dirty="0"/>
          </a:p>
          <a:p>
            <a:r>
              <a:rPr lang="en-GB" dirty="0"/>
              <a:t>10. </a:t>
            </a:r>
            <a:r>
              <a:rPr lang="sl-SI" dirty="0"/>
              <a:t>01.</a:t>
            </a:r>
            <a:r>
              <a:rPr lang="en-GB" dirty="0"/>
              <a:t> 2024, od 13:00 do 16:00, MOPE, </a:t>
            </a:r>
            <a:r>
              <a:rPr lang="sl-SI" dirty="0"/>
              <a:t>Langusova</a:t>
            </a:r>
            <a:r>
              <a:rPr lang="en-GB" dirty="0"/>
              <a:t> 4</a:t>
            </a:r>
            <a:r>
              <a:rPr lang="sl-SI" dirty="0"/>
              <a:t>, Ljubljana</a:t>
            </a:r>
            <a:r>
              <a:rPr lang="en-GB" dirty="0"/>
              <a:t>.</a:t>
            </a:r>
            <a:endParaRPr lang="sl-SI" dirty="0"/>
          </a:p>
          <a:p>
            <a:r>
              <a:rPr lang="sv-SE" b="1" i="0" dirty="0">
                <a:solidFill>
                  <a:srgbClr val="1F1F1F"/>
                </a:solidFill>
                <a:effectLst/>
                <a:latin typeface="Google Sans"/>
              </a:rPr>
              <a:t>Karel LIpič</a:t>
            </a:r>
            <a:r>
              <a:rPr lang="sv-SE" b="0" i="0" dirty="0">
                <a:solidFill>
                  <a:srgbClr val="222222"/>
                </a:solidFill>
                <a:effectLst/>
                <a:latin typeface="Google Sans"/>
              </a:rPr>
              <a:t> </a:t>
            </a:r>
            <a:r>
              <a:rPr lang="sv-SE" b="0" i="0" dirty="0">
                <a:solidFill>
                  <a:srgbClr val="5E5E5E"/>
                </a:solidFill>
                <a:effectLst/>
                <a:latin typeface="Google Sans"/>
                <a:hlinkClick r:id="rId3"/>
              </a:rPr>
              <a:t>zegslo20@gmail.com</a:t>
            </a:r>
            <a:r>
              <a:rPr lang="sl-SI" b="0" i="0" dirty="0">
                <a:solidFill>
                  <a:srgbClr val="5E5E5E"/>
                </a:solidFill>
                <a:effectLst/>
                <a:latin typeface="Google Sans"/>
              </a:rPr>
              <a:t> </a:t>
            </a:r>
            <a:r>
              <a:rPr lang="sl-SI" dirty="0"/>
              <a:t>, </a:t>
            </a:r>
            <a:r>
              <a:rPr lang="sl-SI" dirty="0">
                <a:hlinkClick r:id="rId4"/>
              </a:rPr>
              <a:t>https://zeg.si/</a:t>
            </a:r>
            <a:r>
              <a:rPr lang="sl-SI" dirty="0"/>
              <a:t>  </a:t>
            </a:r>
            <a:endParaRPr lang="en-GB" dirty="0"/>
          </a:p>
        </p:txBody>
      </p:sp>
      <p:pic>
        <p:nvPicPr>
          <p:cNvPr id="5" name="Slika 4">
            <a:extLst>
              <a:ext uri="{FF2B5EF4-FFF2-40B4-BE49-F238E27FC236}">
                <a16:creationId xmlns:a16="http://schemas.microsoft.com/office/drawing/2014/main" id="{C3ABF731-622F-73CD-EBE3-4D36C01C9FED}"/>
              </a:ext>
            </a:extLst>
          </p:cNvPr>
          <p:cNvPicPr>
            <a:picLocks noChangeAspect="1"/>
          </p:cNvPicPr>
          <p:nvPr/>
        </p:nvPicPr>
        <p:blipFill>
          <a:blip r:embed="rId5"/>
          <a:stretch>
            <a:fillRect/>
          </a:stretch>
        </p:blipFill>
        <p:spPr>
          <a:xfrm>
            <a:off x="981997" y="438385"/>
            <a:ext cx="4800600" cy="1143000"/>
          </a:xfrm>
          <a:prstGeom prst="rect">
            <a:avLst/>
          </a:prstGeom>
        </p:spPr>
      </p:pic>
      <p:pic>
        <p:nvPicPr>
          <p:cNvPr id="7" name="Slika 6">
            <a:extLst>
              <a:ext uri="{FF2B5EF4-FFF2-40B4-BE49-F238E27FC236}">
                <a16:creationId xmlns:a16="http://schemas.microsoft.com/office/drawing/2014/main" id="{4DE7498E-8EDF-FD5E-BF2E-E7A9E9C126F6}"/>
              </a:ext>
            </a:extLst>
          </p:cNvPr>
          <p:cNvPicPr>
            <a:picLocks noChangeAspect="1"/>
          </p:cNvPicPr>
          <p:nvPr/>
        </p:nvPicPr>
        <p:blipFill>
          <a:blip r:embed="rId6"/>
          <a:stretch>
            <a:fillRect/>
          </a:stretch>
        </p:blipFill>
        <p:spPr>
          <a:xfrm>
            <a:off x="1551353" y="4740036"/>
            <a:ext cx="8080539" cy="1854328"/>
          </a:xfrm>
          <a:prstGeom prst="rect">
            <a:avLst/>
          </a:prstGeom>
        </p:spPr>
      </p:pic>
      <p:sp>
        <p:nvSpPr>
          <p:cNvPr id="10" name="Označba mesta številke diapozitiva 9">
            <a:extLst>
              <a:ext uri="{FF2B5EF4-FFF2-40B4-BE49-F238E27FC236}">
                <a16:creationId xmlns:a16="http://schemas.microsoft.com/office/drawing/2014/main" id="{41D64F8C-A9D8-61F1-98AF-CF61E36C04FD}"/>
              </a:ext>
            </a:extLst>
          </p:cNvPr>
          <p:cNvSpPr>
            <a:spLocks noGrp="1"/>
          </p:cNvSpPr>
          <p:nvPr>
            <p:ph type="sldNum" sz="quarter" idx="12"/>
          </p:nvPr>
        </p:nvSpPr>
        <p:spPr/>
        <p:txBody>
          <a:bodyPr/>
          <a:lstStyle/>
          <a:p>
            <a:fld id="{F52E3865-FB0F-401A-8587-C96DB07FC619}" type="slidenum">
              <a:rPr lang="en-GB" smtClean="0"/>
              <a:t>1</a:t>
            </a:fld>
            <a:endParaRPr lang="en-GB"/>
          </a:p>
        </p:txBody>
      </p:sp>
    </p:spTree>
    <p:extLst>
      <p:ext uri="{BB962C8B-B14F-4D97-AF65-F5344CB8AC3E}">
        <p14:creationId xmlns:p14="http://schemas.microsoft.com/office/powerpoint/2010/main" val="75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54C8F0-AAFF-69A2-6F96-934CDF1091C6}"/>
              </a:ext>
            </a:extLst>
          </p:cNvPr>
          <p:cNvSpPr>
            <a:spLocks noGrp="1"/>
          </p:cNvSpPr>
          <p:nvPr>
            <p:ph type="title"/>
          </p:nvPr>
        </p:nvSpPr>
        <p:spPr>
          <a:xfrm>
            <a:off x="677334" y="609600"/>
            <a:ext cx="9410563" cy="1320800"/>
          </a:xfrm>
        </p:spPr>
        <p:txBody>
          <a:bodyPr/>
          <a:lstStyle/>
          <a:p>
            <a:r>
              <a:rPr lang="sl-SI" dirty="0"/>
              <a:t>Kaj pa, če so bo zgodil referendum?</a:t>
            </a:r>
            <a:endParaRPr lang="en-GB" dirty="0"/>
          </a:p>
        </p:txBody>
      </p:sp>
      <p:sp>
        <p:nvSpPr>
          <p:cNvPr id="3" name="Označba mesta vsebine 2">
            <a:extLst>
              <a:ext uri="{FF2B5EF4-FFF2-40B4-BE49-F238E27FC236}">
                <a16:creationId xmlns:a16="http://schemas.microsoft.com/office/drawing/2014/main" id="{A92C07C1-1513-6178-41B5-EA9E4BD3D729}"/>
              </a:ext>
            </a:extLst>
          </p:cNvPr>
          <p:cNvSpPr>
            <a:spLocks noGrp="1"/>
          </p:cNvSpPr>
          <p:nvPr>
            <p:ph idx="1"/>
          </p:nvPr>
        </p:nvSpPr>
        <p:spPr>
          <a:xfrm>
            <a:off x="677334" y="1714090"/>
            <a:ext cx="7935724" cy="4844026"/>
          </a:xfrm>
        </p:spPr>
        <p:txBody>
          <a:bodyPr>
            <a:normAutofit lnSpcReduction="10000"/>
          </a:bodyPr>
          <a:lstStyle/>
          <a:p>
            <a:r>
              <a:rPr lang="sl-SI" dirty="0" err="1"/>
              <a:t>Verzija3.0</a:t>
            </a:r>
            <a:r>
              <a:rPr lang="sl-SI" dirty="0"/>
              <a:t> je videti, kot da je pripravljena po diktatu jedrske skupnosti. Scenarij 100% OVE ni kakovostno ovrednoten in je zapostavljen.</a:t>
            </a:r>
          </a:p>
          <a:p>
            <a:r>
              <a:rPr lang="sl-SI" dirty="0"/>
              <a:t>Kaj pa, če bodo volivci na referendumu izbrali nejedrsko pot? Obnovljive vire namesto fosilnih in jedrskih? </a:t>
            </a:r>
          </a:p>
          <a:p>
            <a:r>
              <a:rPr lang="sl-SI" dirty="0" err="1"/>
              <a:t>Volilci</a:t>
            </a:r>
            <a:r>
              <a:rPr lang="sl-SI" dirty="0"/>
              <a:t> si zaslužijo točne podatke. Zato bi morali že v </a:t>
            </a:r>
            <a:r>
              <a:rPr lang="sl-SI" dirty="0" err="1"/>
              <a:t>verziji3.0</a:t>
            </a:r>
            <a:r>
              <a:rPr lang="sl-SI" dirty="0"/>
              <a:t>  pravilno ovrednotiti oba scenarija. </a:t>
            </a:r>
          </a:p>
          <a:p>
            <a:r>
              <a:rPr lang="sl-SI" dirty="0"/>
              <a:t>V jedrskem scenariju je treba ovrednotiti in dopisati tudi razgradnjo jedrske elektrarne in gradnjo odlagališč srednje radioaktivnih odpadkov ter visoko radioaktivnih odpadkov, pa tudi naložbe v vršno (zasilno napajanje JEK2), verjetno bo to nova Brestanica (TEB2).</a:t>
            </a:r>
          </a:p>
          <a:p>
            <a:r>
              <a:rPr lang="sl-SI" dirty="0"/>
              <a:t>Vsekakor pa je treba v jedrskem scenariju jasno zapisati tveganja zaradi potresne nevarnosti lokacije in jih ovrednotiti!</a:t>
            </a:r>
          </a:p>
          <a:p>
            <a:r>
              <a:rPr lang="sl-SI" dirty="0"/>
              <a:t>Ne nazadnje, kako pa je v </a:t>
            </a:r>
            <a:r>
              <a:rPr lang="sl-SI" dirty="0" err="1"/>
              <a:t>verziji3.0</a:t>
            </a:r>
            <a:r>
              <a:rPr lang="sl-SI"/>
              <a:t> ovrednotena </a:t>
            </a:r>
            <a:r>
              <a:rPr lang="sl-SI" dirty="0"/>
              <a:t>odgovornost države Slovenije (in vseh državljanov) ob morebitni jedrski katastrofi jedrskega objekta na ozemlju Slovenije?</a:t>
            </a:r>
          </a:p>
          <a:p>
            <a:endParaRPr lang="sl-SI" dirty="0"/>
          </a:p>
          <a:p>
            <a:endParaRPr lang="en-GB" dirty="0"/>
          </a:p>
        </p:txBody>
      </p:sp>
      <p:pic>
        <p:nvPicPr>
          <p:cNvPr id="4" name="Slika 3">
            <a:extLst>
              <a:ext uri="{FF2B5EF4-FFF2-40B4-BE49-F238E27FC236}">
                <a16:creationId xmlns:a16="http://schemas.microsoft.com/office/drawing/2014/main" id="{518BF1AD-AACC-C86F-72B3-5D4DE6E8C9DC}"/>
              </a:ext>
            </a:extLst>
          </p:cNvPr>
          <p:cNvPicPr>
            <a:picLocks noChangeAspect="1"/>
          </p:cNvPicPr>
          <p:nvPr/>
        </p:nvPicPr>
        <p:blipFill>
          <a:blip r:embed="rId2"/>
          <a:stretch>
            <a:fillRect/>
          </a:stretch>
        </p:blipFill>
        <p:spPr>
          <a:xfrm>
            <a:off x="8613058" y="5967770"/>
            <a:ext cx="3578942" cy="852129"/>
          </a:xfrm>
          <a:prstGeom prst="rect">
            <a:avLst/>
          </a:prstGeom>
        </p:spPr>
      </p:pic>
      <p:sp>
        <p:nvSpPr>
          <p:cNvPr id="8" name="Označba mesta številke diapozitiva 7">
            <a:extLst>
              <a:ext uri="{FF2B5EF4-FFF2-40B4-BE49-F238E27FC236}">
                <a16:creationId xmlns:a16="http://schemas.microsoft.com/office/drawing/2014/main" id="{6FA0E19A-D3E1-719C-795E-C86F9699B800}"/>
              </a:ext>
            </a:extLst>
          </p:cNvPr>
          <p:cNvSpPr>
            <a:spLocks noGrp="1"/>
          </p:cNvSpPr>
          <p:nvPr>
            <p:ph type="sldNum" sz="quarter" idx="12"/>
          </p:nvPr>
        </p:nvSpPr>
        <p:spPr/>
        <p:txBody>
          <a:bodyPr/>
          <a:lstStyle/>
          <a:p>
            <a:fld id="{F52E3865-FB0F-401A-8587-C96DB07FC619}" type="slidenum">
              <a:rPr lang="en-GB" smtClean="0"/>
              <a:t>10</a:t>
            </a:fld>
            <a:endParaRPr lang="en-GB"/>
          </a:p>
        </p:txBody>
      </p:sp>
    </p:spTree>
    <p:extLst>
      <p:ext uri="{BB962C8B-B14F-4D97-AF65-F5344CB8AC3E}">
        <p14:creationId xmlns:p14="http://schemas.microsoft.com/office/powerpoint/2010/main" val="130495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54C8F0-AAFF-69A2-6F96-934CDF1091C6}"/>
              </a:ext>
            </a:extLst>
          </p:cNvPr>
          <p:cNvSpPr>
            <a:spLocks noGrp="1"/>
          </p:cNvSpPr>
          <p:nvPr>
            <p:ph type="title"/>
          </p:nvPr>
        </p:nvSpPr>
        <p:spPr/>
        <p:txBody>
          <a:bodyPr/>
          <a:lstStyle/>
          <a:p>
            <a:r>
              <a:rPr lang="sl-SI" dirty="0"/>
              <a:t>Splošne pripombe</a:t>
            </a:r>
            <a:endParaRPr lang="en-GB" dirty="0"/>
          </a:p>
        </p:txBody>
      </p:sp>
      <p:sp>
        <p:nvSpPr>
          <p:cNvPr id="3" name="Označba mesta vsebine 2">
            <a:extLst>
              <a:ext uri="{FF2B5EF4-FFF2-40B4-BE49-F238E27FC236}">
                <a16:creationId xmlns:a16="http://schemas.microsoft.com/office/drawing/2014/main" id="{A92C07C1-1513-6178-41B5-EA9E4BD3D729}"/>
              </a:ext>
            </a:extLst>
          </p:cNvPr>
          <p:cNvSpPr>
            <a:spLocks noGrp="1"/>
          </p:cNvSpPr>
          <p:nvPr>
            <p:ph idx="1"/>
          </p:nvPr>
        </p:nvSpPr>
        <p:spPr>
          <a:xfrm>
            <a:off x="314632" y="1269999"/>
            <a:ext cx="9674942" cy="5415935"/>
          </a:xfrm>
        </p:spPr>
        <p:txBody>
          <a:bodyPr>
            <a:normAutofit fontScale="92500" lnSpcReduction="10000"/>
          </a:bodyPr>
          <a:lstStyle/>
          <a:p>
            <a:r>
              <a:rPr lang="sl-SI" dirty="0"/>
              <a:t>Jedrska energija je v verziji 3.0 (2024): CELOVITI NACIONALNI ENERGETSKI IN PODNEBNI NAČRT REPUBLIKE SLOVENIJE omenjena 64-krat. Je to veliko ali malo? </a:t>
            </a:r>
          </a:p>
          <a:p>
            <a:r>
              <a:rPr lang="sl-SI" dirty="0"/>
              <a:t>Odgovora na osnovno vprašanje, kateri scenarij  (100%OVE ali OVE+JE) je </a:t>
            </a:r>
            <a:r>
              <a:rPr lang="sl-SI" b="1" dirty="0"/>
              <a:t>primernejši</a:t>
            </a:r>
            <a:r>
              <a:rPr lang="sl-SI" dirty="0"/>
              <a:t>, </a:t>
            </a:r>
            <a:r>
              <a:rPr lang="sl-SI" dirty="0" err="1"/>
              <a:t>verzija3.0</a:t>
            </a:r>
            <a:r>
              <a:rPr lang="sl-SI" dirty="0"/>
              <a:t> nima. </a:t>
            </a:r>
          </a:p>
          <a:p>
            <a:r>
              <a:rPr lang="sl-SI" dirty="0"/>
              <a:t>Sicer </a:t>
            </a:r>
            <a:r>
              <a:rPr lang="sl-SI" dirty="0" err="1"/>
              <a:t>verzija3.0</a:t>
            </a:r>
            <a:r>
              <a:rPr lang="sl-SI" dirty="0"/>
              <a:t> ugotavlja, da sta oba scenarija izvedljiva, v nadaljevanju pa daje prednost jedrskemu scenariju, čeprav še vedno ni odgovorov na ključna vprašanja: izvedljivost, varnost, cena. Mar ni, pred referendumom o energetski prihodnosti, </a:t>
            </a:r>
            <a:r>
              <a:rPr lang="sl-SI" b="1" dirty="0"/>
              <a:t>preuranjeno</a:t>
            </a:r>
            <a:r>
              <a:rPr lang="sl-SI" dirty="0"/>
              <a:t> dajati prednost jedrskemu scenariju?</a:t>
            </a:r>
          </a:p>
          <a:p>
            <a:r>
              <a:rPr lang="sl-SI" dirty="0"/>
              <a:t>Kako pa so v </a:t>
            </a:r>
            <a:r>
              <a:rPr lang="sl-SI" dirty="0" err="1"/>
              <a:t>osnutek3.0</a:t>
            </a:r>
            <a:r>
              <a:rPr lang="sl-SI" dirty="0"/>
              <a:t> ovrednotene naložbe v električno distribucijsko omrežje? Za omrežje po scenariju 100%OVE (razpršeni viri proizvodnje) so verjetno zahteve manjše kot za  omrežje po scenariju OVE+JE (centralizirana proizvodnja).</a:t>
            </a:r>
          </a:p>
          <a:p>
            <a:r>
              <a:rPr lang="sl-SI" dirty="0"/>
              <a:t>Ključno v </a:t>
            </a:r>
            <a:r>
              <a:rPr lang="sl-SI" dirty="0" err="1"/>
              <a:t>verzija3.0</a:t>
            </a:r>
            <a:r>
              <a:rPr lang="sl-SI" dirty="0"/>
              <a:t> pa je tisto, kar manjka. Strošek </a:t>
            </a:r>
            <a:r>
              <a:rPr lang="sl-SI" b="1" dirty="0"/>
              <a:t>razgradnje jedrskih objektov </a:t>
            </a:r>
            <a:r>
              <a:rPr lang="sl-SI" dirty="0"/>
              <a:t>in strošek </a:t>
            </a:r>
            <a:r>
              <a:rPr lang="sl-SI" b="1" dirty="0"/>
              <a:t>odlaganja radioaktivnih odpadkov, </a:t>
            </a:r>
            <a:r>
              <a:rPr lang="sl-SI" dirty="0"/>
              <a:t>oboje izpuščeno. Skladno s taksonomijo je treba ustanoviti fond za te naložbe, kar bi moralo biti ovrednoteno tudi v jedrskem scenariju. </a:t>
            </a:r>
          </a:p>
          <a:p>
            <a:r>
              <a:rPr lang="sl-SI" dirty="0"/>
              <a:t>V </a:t>
            </a:r>
            <a:r>
              <a:rPr lang="sl-SI" dirty="0" err="1"/>
              <a:t>verzija3.0</a:t>
            </a:r>
            <a:r>
              <a:rPr lang="sl-SI" dirty="0"/>
              <a:t> je izpuščen pomen samooskrbe. Jedrska energija je zgolj statistično domača, dejansko pa je vsa iz uvoza: tehnologija, oprema in gorivo. Domača je samo hladilna voda in prostor za radioaktivne odpadke, poleg jedrskega hazarda. OVE pa so domači, strojna proizvodnja je sposobna ponuditi večino naprav za rabo OVE iz domače produkcije. V primerjavo 100%OVE ali OVE+JE je treba ovrednotiti tudi </a:t>
            </a:r>
            <a:r>
              <a:rPr lang="sl-SI" b="1" dirty="0"/>
              <a:t>pomen samooskrbe</a:t>
            </a:r>
            <a:r>
              <a:rPr lang="sl-SI" dirty="0"/>
              <a:t>. </a:t>
            </a:r>
          </a:p>
          <a:p>
            <a:endParaRPr lang="en-GB" dirty="0"/>
          </a:p>
        </p:txBody>
      </p:sp>
      <p:sp>
        <p:nvSpPr>
          <p:cNvPr id="6" name="Označba mesta številke diapozitiva 5">
            <a:extLst>
              <a:ext uri="{FF2B5EF4-FFF2-40B4-BE49-F238E27FC236}">
                <a16:creationId xmlns:a16="http://schemas.microsoft.com/office/drawing/2014/main" id="{5B7C7202-8B03-5A1F-2B8A-563A1DABCCC6}"/>
              </a:ext>
            </a:extLst>
          </p:cNvPr>
          <p:cNvSpPr>
            <a:spLocks noGrp="1"/>
          </p:cNvSpPr>
          <p:nvPr>
            <p:ph type="sldNum" sz="quarter" idx="12"/>
          </p:nvPr>
        </p:nvSpPr>
        <p:spPr/>
        <p:txBody>
          <a:bodyPr/>
          <a:lstStyle/>
          <a:p>
            <a:fld id="{F52E3865-FB0F-401A-8587-C96DB07FC619}" type="slidenum">
              <a:rPr lang="en-GB" smtClean="0"/>
              <a:t>2</a:t>
            </a:fld>
            <a:endParaRPr lang="en-GB"/>
          </a:p>
        </p:txBody>
      </p:sp>
    </p:spTree>
    <p:extLst>
      <p:ext uri="{BB962C8B-B14F-4D97-AF65-F5344CB8AC3E}">
        <p14:creationId xmlns:p14="http://schemas.microsoft.com/office/powerpoint/2010/main" val="1208090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54C8F0-AAFF-69A2-6F96-934CDF1091C6}"/>
              </a:ext>
            </a:extLst>
          </p:cNvPr>
          <p:cNvSpPr>
            <a:spLocks noGrp="1"/>
          </p:cNvSpPr>
          <p:nvPr>
            <p:ph type="title"/>
          </p:nvPr>
        </p:nvSpPr>
        <p:spPr>
          <a:xfrm>
            <a:off x="677334" y="609600"/>
            <a:ext cx="9774356" cy="1320800"/>
          </a:xfrm>
        </p:spPr>
        <p:txBody>
          <a:bodyPr/>
          <a:lstStyle/>
          <a:p>
            <a:r>
              <a:rPr lang="sv-SE" dirty="0"/>
              <a:t>3 Razsežnost energetska varnost, stran 22</a:t>
            </a:r>
            <a:endParaRPr lang="en-GB" dirty="0"/>
          </a:p>
        </p:txBody>
      </p:sp>
      <p:sp>
        <p:nvSpPr>
          <p:cNvPr id="3" name="Označba mesta vsebine 2">
            <a:extLst>
              <a:ext uri="{FF2B5EF4-FFF2-40B4-BE49-F238E27FC236}">
                <a16:creationId xmlns:a16="http://schemas.microsoft.com/office/drawing/2014/main" id="{A92C07C1-1513-6178-41B5-EA9E4BD3D729}"/>
              </a:ext>
            </a:extLst>
          </p:cNvPr>
          <p:cNvSpPr>
            <a:spLocks noGrp="1"/>
          </p:cNvSpPr>
          <p:nvPr>
            <p:ph idx="1"/>
          </p:nvPr>
        </p:nvSpPr>
        <p:spPr>
          <a:xfrm>
            <a:off x="1042218" y="1750142"/>
            <a:ext cx="8898193" cy="3982063"/>
          </a:xfrm>
        </p:spPr>
        <p:txBody>
          <a:bodyPr>
            <a:normAutofit/>
          </a:bodyPr>
          <a:lstStyle/>
          <a:p>
            <a:r>
              <a:rPr lang="sl-SI" dirty="0"/>
              <a:t>Od kdaj se tako mudi za odločanje o jedrski energiji, da smo besedilo „najkasneje“  zamenjali z besedilom „</a:t>
            </a:r>
            <a:r>
              <a:rPr lang="pl-PL" dirty="0"/>
              <a:t>čim prej in ne pozneje kot leta 2027”? </a:t>
            </a:r>
          </a:p>
          <a:p>
            <a:r>
              <a:rPr lang="sl-SI" b="1" dirty="0"/>
              <a:t>Zakaj ne pospešimo tudi scenarija</a:t>
            </a:r>
            <a:r>
              <a:rPr lang="pl-PL" b="1" dirty="0"/>
              <a:t> </a:t>
            </a:r>
            <a:r>
              <a:rPr lang="sl-SI" b="1" dirty="0"/>
              <a:t>100</a:t>
            </a:r>
            <a:r>
              <a:rPr lang="pl-PL" b="1" dirty="0"/>
              <a:t>%OVE?</a:t>
            </a:r>
            <a:endParaRPr lang="sl-SI" b="1" dirty="0"/>
          </a:p>
          <a:p>
            <a:endParaRPr lang="en-GB" dirty="0"/>
          </a:p>
        </p:txBody>
      </p:sp>
      <p:pic>
        <p:nvPicPr>
          <p:cNvPr id="5" name="Slika 4">
            <a:extLst>
              <a:ext uri="{FF2B5EF4-FFF2-40B4-BE49-F238E27FC236}">
                <a16:creationId xmlns:a16="http://schemas.microsoft.com/office/drawing/2014/main" id="{40CAD5D4-484B-1E71-A6D6-5449A176FC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388" y="4466304"/>
            <a:ext cx="9707023" cy="1782096"/>
          </a:xfrm>
          <a:prstGeom prst="rect">
            <a:avLst/>
          </a:prstGeom>
          <a:noFill/>
          <a:ln>
            <a:noFill/>
          </a:ln>
        </p:spPr>
      </p:pic>
      <p:sp>
        <p:nvSpPr>
          <p:cNvPr id="8" name="Označba mesta številke diapozitiva 7">
            <a:extLst>
              <a:ext uri="{FF2B5EF4-FFF2-40B4-BE49-F238E27FC236}">
                <a16:creationId xmlns:a16="http://schemas.microsoft.com/office/drawing/2014/main" id="{E3B34E41-15E6-4E9D-13AF-4ACD39F6A603}"/>
              </a:ext>
            </a:extLst>
          </p:cNvPr>
          <p:cNvSpPr>
            <a:spLocks noGrp="1"/>
          </p:cNvSpPr>
          <p:nvPr>
            <p:ph type="sldNum" sz="quarter" idx="12"/>
          </p:nvPr>
        </p:nvSpPr>
        <p:spPr/>
        <p:txBody>
          <a:bodyPr/>
          <a:lstStyle/>
          <a:p>
            <a:fld id="{F52E3865-FB0F-401A-8587-C96DB07FC619}" type="slidenum">
              <a:rPr lang="en-GB" smtClean="0"/>
              <a:t>3</a:t>
            </a:fld>
            <a:endParaRPr lang="en-GB"/>
          </a:p>
        </p:txBody>
      </p:sp>
    </p:spTree>
    <p:extLst>
      <p:ext uri="{BB962C8B-B14F-4D97-AF65-F5344CB8AC3E}">
        <p14:creationId xmlns:p14="http://schemas.microsoft.com/office/powerpoint/2010/main" val="1854032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54C8F0-AAFF-69A2-6F96-934CDF1091C6}"/>
              </a:ext>
            </a:extLst>
          </p:cNvPr>
          <p:cNvSpPr>
            <a:spLocks noGrp="1"/>
          </p:cNvSpPr>
          <p:nvPr>
            <p:ph type="title"/>
          </p:nvPr>
        </p:nvSpPr>
        <p:spPr>
          <a:xfrm>
            <a:off x="677334" y="609600"/>
            <a:ext cx="9774356" cy="1320800"/>
          </a:xfrm>
        </p:spPr>
        <p:txBody>
          <a:bodyPr/>
          <a:lstStyle/>
          <a:p>
            <a:r>
              <a:rPr lang="sl-SI" dirty="0"/>
              <a:t>Strateški dokument in prototipi?</a:t>
            </a:r>
            <a:endParaRPr lang="en-GB" dirty="0"/>
          </a:p>
        </p:txBody>
      </p:sp>
      <p:sp>
        <p:nvSpPr>
          <p:cNvPr id="3" name="Označba mesta vsebine 2">
            <a:extLst>
              <a:ext uri="{FF2B5EF4-FFF2-40B4-BE49-F238E27FC236}">
                <a16:creationId xmlns:a16="http://schemas.microsoft.com/office/drawing/2014/main" id="{A92C07C1-1513-6178-41B5-EA9E4BD3D729}"/>
              </a:ext>
            </a:extLst>
          </p:cNvPr>
          <p:cNvSpPr>
            <a:spLocks noGrp="1"/>
          </p:cNvSpPr>
          <p:nvPr>
            <p:ph idx="1"/>
          </p:nvPr>
        </p:nvSpPr>
        <p:spPr>
          <a:xfrm>
            <a:off x="677334" y="1189703"/>
            <a:ext cx="8898193" cy="875071"/>
          </a:xfrm>
        </p:spPr>
        <p:txBody>
          <a:bodyPr>
            <a:normAutofit/>
          </a:bodyPr>
          <a:lstStyle/>
          <a:p>
            <a:r>
              <a:rPr lang="sl-SI" dirty="0"/>
              <a:t>SMR so že 70 let v razvoju, možnosti, da bodo ponujeni tržišču pred letom 2050, so majhne. Ali jih je sploh vredno omenjati v strateških dokumentih? </a:t>
            </a:r>
          </a:p>
          <a:p>
            <a:endParaRPr lang="en-GB" dirty="0"/>
          </a:p>
        </p:txBody>
      </p:sp>
      <p:pic>
        <p:nvPicPr>
          <p:cNvPr id="4" name="Slika 3">
            <a:extLst>
              <a:ext uri="{FF2B5EF4-FFF2-40B4-BE49-F238E27FC236}">
                <a16:creationId xmlns:a16="http://schemas.microsoft.com/office/drawing/2014/main" id="{515B4C0E-DE2A-0FBE-9325-58EF31E7BE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259" y="1959020"/>
            <a:ext cx="6056180" cy="4918644"/>
          </a:xfrm>
          <a:prstGeom prst="rect">
            <a:avLst/>
          </a:prstGeom>
          <a:noFill/>
          <a:ln>
            <a:noFill/>
          </a:ln>
        </p:spPr>
      </p:pic>
      <p:sp>
        <p:nvSpPr>
          <p:cNvPr id="8" name="Označba mesta številke diapozitiva 7">
            <a:extLst>
              <a:ext uri="{FF2B5EF4-FFF2-40B4-BE49-F238E27FC236}">
                <a16:creationId xmlns:a16="http://schemas.microsoft.com/office/drawing/2014/main" id="{6D6FCAFC-ADB1-0C38-7B5A-0DD5597BEBF5}"/>
              </a:ext>
            </a:extLst>
          </p:cNvPr>
          <p:cNvSpPr>
            <a:spLocks noGrp="1"/>
          </p:cNvSpPr>
          <p:nvPr>
            <p:ph type="sldNum" sz="quarter" idx="12"/>
          </p:nvPr>
        </p:nvSpPr>
        <p:spPr/>
        <p:txBody>
          <a:bodyPr/>
          <a:lstStyle/>
          <a:p>
            <a:fld id="{F52E3865-FB0F-401A-8587-C96DB07FC619}" type="slidenum">
              <a:rPr lang="en-GB" smtClean="0"/>
              <a:t>4</a:t>
            </a:fld>
            <a:endParaRPr lang="en-GB"/>
          </a:p>
        </p:txBody>
      </p:sp>
    </p:spTree>
    <p:extLst>
      <p:ext uri="{BB962C8B-B14F-4D97-AF65-F5344CB8AC3E}">
        <p14:creationId xmlns:p14="http://schemas.microsoft.com/office/powerpoint/2010/main" val="3827029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54C8F0-AAFF-69A2-6F96-934CDF1091C6}"/>
              </a:ext>
            </a:extLst>
          </p:cNvPr>
          <p:cNvSpPr>
            <a:spLocks noGrp="1"/>
          </p:cNvSpPr>
          <p:nvPr>
            <p:ph type="title"/>
          </p:nvPr>
        </p:nvSpPr>
        <p:spPr>
          <a:xfrm>
            <a:off x="677334" y="609600"/>
            <a:ext cx="9774356" cy="1320800"/>
          </a:xfrm>
        </p:spPr>
        <p:txBody>
          <a:bodyPr/>
          <a:lstStyle/>
          <a:p>
            <a:r>
              <a:rPr lang="sl-SI" dirty="0"/>
              <a:t>Razogljičenje z jedrsko energijo?</a:t>
            </a:r>
            <a:endParaRPr lang="en-GB" dirty="0"/>
          </a:p>
        </p:txBody>
      </p:sp>
      <p:sp>
        <p:nvSpPr>
          <p:cNvPr id="3" name="Označba mesta vsebine 2">
            <a:extLst>
              <a:ext uri="{FF2B5EF4-FFF2-40B4-BE49-F238E27FC236}">
                <a16:creationId xmlns:a16="http://schemas.microsoft.com/office/drawing/2014/main" id="{A92C07C1-1513-6178-41B5-EA9E4BD3D729}"/>
              </a:ext>
            </a:extLst>
          </p:cNvPr>
          <p:cNvSpPr>
            <a:spLocks noGrp="1"/>
          </p:cNvSpPr>
          <p:nvPr>
            <p:ph idx="1"/>
          </p:nvPr>
        </p:nvSpPr>
        <p:spPr>
          <a:xfrm>
            <a:off x="677334" y="1366684"/>
            <a:ext cx="8898193" cy="875071"/>
          </a:xfrm>
        </p:spPr>
        <p:txBody>
          <a:bodyPr>
            <a:normAutofit lnSpcReduction="10000"/>
          </a:bodyPr>
          <a:lstStyle/>
          <a:p>
            <a:r>
              <a:rPr lang="sl-SI" dirty="0"/>
              <a:t>Razogljičenje z jedrsko energijo ni cenovno vzdržno, zato tovrstno načrtovanje ni ekonomsko upravičeno. Gradnje jedrskih objektov za elektrolizo vode niti v državah z vojaškimi ambicijami ni zaživela. </a:t>
            </a:r>
            <a:endParaRPr lang="en-GB" dirty="0"/>
          </a:p>
        </p:txBody>
      </p:sp>
      <p:pic>
        <p:nvPicPr>
          <p:cNvPr id="7" name="Slika 6">
            <a:extLst>
              <a:ext uri="{FF2B5EF4-FFF2-40B4-BE49-F238E27FC236}">
                <a16:creationId xmlns:a16="http://schemas.microsoft.com/office/drawing/2014/main" id="{92562B36-9A3F-1E00-29E1-57F8FA928698}"/>
              </a:ext>
            </a:extLst>
          </p:cNvPr>
          <p:cNvPicPr>
            <a:picLocks noChangeAspect="1"/>
          </p:cNvPicPr>
          <p:nvPr/>
        </p:nvPicPr>
        <p:blipFill>
          <a:blip r:embed="rId2"/>
          <a:stretch>
            <a:fillRect/>
          </a:stretch>
        </p:blipFill>
        <p:spPr>
          <a:xfrm>
            <a:off x="3840879" y="2390160"/>
            <a:ext cx="6181725" cy="5086350"/>
          </a:xfrm>
          <a:prstGeom prst="rect">
            <a:avLst/>
          </a:prstGeom>
        </p:spPr>
      </p:pic>
      <p:sp>
        <p:nvSpPr>
          <p:cNvPr id="10" name="Označba mesta številke diapozitiva 9">
            <a:extLst>
              <a:ext uri="{FF2B5EF4-FFF2-40B4-BE49-F238E27FC236}">
                <a16:creationId xmlns:a16="http://schemas.microsoft.com/office/drawing/2014/main" id="{C65A7E29-89C8-C386-6C7E-85CDB842A04A}"/>
              </a:ext>
            </a:extLst>
          </p:cNvPr>
          <p:cNvSpPr>
            <a:spLocks noGrp="1"/>
          </p:cNvSpPr>
          <p:nvPr>
            <p:ph type="sldNum" sz="quarter" idx="12"/>
          </p:nvPr>
        </p:nvSpPr>
        <p:spPr/>
        <p:txBody>
          <a:bodyPr/>
          <a:lstStyle/>
          <a:p>
            <a:fld id="{F52E3865-FB0F-401A-8587-C96DB07FC619}" type="slidenum">
              <a:rPr lang="en-GB" smtClean="0"/>
              <a:t>5</a:t>
            </a:fld>
            <a:endParaRPr lang="en-GB"/>
          </a:p>
        </p:txBody>
      </p:sp>
    </p:spTree>
    <p:extLst>
      <p:ext uri="{BB962C8B-B14F-4D97-AF65-F5344CB8AC3E}">
        <p14:creationId xmlns:p14="http://schemas.microsoft.com/office/powerpoint/2010/main" val="90117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54C8F0-AAFF-69A2-6F96-934CDF1091C6}"/>
              </a:ext>
            </a:extLst>
          </p:cNvPr>
          <p:cNvSpPr>
            <a:spLocks noGrp="1"/>
          </p:cNvSpPr>
          <p:nvPr>
            <p:ph type="title"/>
          </p:nvPr>
        </p:nvSpPr>
        <p:spPr>
          <a:xfrm>
            <a:off x="677334" y="609600"/>
            <a:ext cx="9774356" cy="1320800"/>
          </a:xfrm>
        </p:spPr>
        <p:txBody>
          <a:bodyPr/>
          <a:lstStyle/>
          <a:p>
            <a:r>
              <a:rPr lang="sl-SI" dirty="0"/>
              <a:t>Povezovanje sektorjev</a:t>
            </a:r>
            <a:endParaRPr lang="en-GB" dirty="0"/>
          </a:p>
        </p:txBody>
      </p:sp>
      <p:sp>
        <p:nvSpPr>
          <p:cNvPr id="3" name="Označba mesta vsebine 2">
            <a:extLst>
              <a:ext uri="{FF2B5EF4-FFF2-40B4-BE49-F238E27FC236}">
                <a16:creationId xmlns:a16="http://schemas.microsoft.com/office/drawing/2014/main" id="{A92C07C1-1513-6178-41B5-EA9E4BD3D729}"/>
              </a:ext>
            </a:extLst>
          </p:cNvPr>
          <p:cNvSpPr>
            <a:spLocks noGrp="1"/>
          </p:cNvSpPr>
          <p:nvPr>
            <p:ph idx="1"/>
          </p:nvPr>
        </p:nvSpPr>
        <p:spPr>
          <a:xfrm>
            <a:off x="677334" y="1848464"/>
            <a:ext cx="8898193" cy="934065"/>
          </a:xfrm>
        </p:spPr>
        <p:txBody>
          <a:bodyPr>
            <a:normAutofit/>
          </a:bodyPr>
          <a:lstStyle/>
          <a:p>
            <a:r>
              <a:rPr lang="sl-SI" dirty="0"/>
              <a:t>Predlagano povezovanje sektorjev je premalo ambiciozno. Pogrešamo </a:t>
            </a:r>
            <a:r>
              <a:rPr lang="sl-SI" b="1" dirty="0"/>
              <a:t>načrtovanje plinskega skladišča </a:t>
            </a:r>
            <a:r>
              <a:rPr lang="sl-SI" dirty="0"/>
              <a:t>v državi. </a:t>
            </a:r>
            <a:endParaRPr lang="en-GB" dirty="0"/>
          </a:p>
        </p:txBody>
      </p:sp>
      <p:pic>
        <p:nvPicPr>
          <p:cNvPr id="4" name="Slika 3">
            <a:extLst>
              <a:ext uri="{FF2B5EF4-FFF2-40B4-BE49-F238E27FC236}">
                <a16:creationId xmlns:a16="http://schemas.microsoft.com/office/drawing/2014/main" id="{B102FD73-E19B-AC71-537F-4AB08237E0A4}"/>
              </a:ext>
            </a:extLst>
          </p:cNvPr>
          <p:cNvPicPr>
            <a:picLocks noChangeAspect="1"/>
          </p:cNvPicPr>
          <p:nvPr/>
        </p:nvPicPr>
        <p:blipFill rotWithShape="1">
          <a:blip r:embed="rId2">
            <a:extLst>
              <a:ext uri="{28A0092B-C50C-407E-A947-70E740481C1C}">
                <a14:useLocalDpi xmlns:a14="http://schemas.microsoft.com/office/drawing/2010/main" val="0"/>
              </a:ext>
            </a:extLst>
          </a:blip>
          <a:srcRect b="40294"/>
          <a:stretch/>
        </p:blipFill>
        <p:spPr bwMode="auto">
          <a:xfrm>
            <a:off x="3854245" y="2566453"/>
            <a:ext cx="6423783" cy="4291547"/>
          </a:xfrm>
          <a:prstGeom prst="rect">
            <a:avLst/>
          </a:prstGeom>
          <a:noFill/>
          <a:ln>
            <a:noFill/>
          </a:ln>
        </p:spPr>
      </p:pic>
      <p:sp>
        <p:nvSpPr>
          <p:cNvPr id="8" name="Označba mesta številke diapozitiva 7">
            <a:extLst>
              <a:ext uri="{FF2B5EF4-FFF2-40B4-BE49-F238E27FC236}">
                <a16:creationId xmlns:a16="http://schemas.microsoft.com/office/drawing/2014/main" id="{41751794-0F39-8926-6BCA-195E78CCC497}"/>
              </a:ext>
            </a:extLst>
          </p:cNvPr>
          <p:cNvSpPr>
            <a:spLocks noGrp="1"/>
          </p:cNvSpPr>
          <p:nvPr>
            <p:ph type="sldNum" sz="quarter" idx="12"/>
          </p:nvPr>
        </p:nvSpPr>
        <p:spPr/>
        <p:txBody>
          <a:bodyPr/>
          <a:lstStyle/>
          <a:p>
            <a:fld id="{F52E3865-FB0F-401A-8587-C96DB07FC619}" type="slidenum">
              <a:rPr lang="en-GB" smtClean="0"/>
              <a:t>6</a:t>
            </a:fld>
            <a:endParaRPr lang="en-GB"/>
          </a:p>
        </p:txBody>
      </p:sp>
    </p:spTree>
    <p:extLst>
      <p:ext uri="{BB962C8B-B14F-4D97-AF65-F5344CB8AC3E}">
        <p14:creationId xmlns:p14="http://schemas.microsoft.com/office/powerpoint/2010/main" val="242050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54C8F0-AAFF-69A2-6F96-934CDF1091C6}"/>
              </a:ext>
            </a:extLst>
          </p:cNvPr>
          <p:cNvSpPr>
            <a:spLocks noGrp="1"/>
          </p:cNvSpPr>
          <p:nvPr>
            <p:ph type="title"/>
          </p:nvPr>
        </p:nvSpPr>
        <p:spPr>
          <a:xfrm>
            <a:off x="677334" y="609600"/>
            <a:ext cx="9774356" cy="1320800"/>
          </a:xfrm>
        </p:spPr>
        <p:txBody>
          <a:bodyPr/>
          <a:lstStyle/>
          <a:p>
            <a:r>
              <a:rPr lang="sl-SI" dirty="0"/>
              <a:t>Prioritete</a:t>
            </a:r>
            <a:endParaRPr lang="en-GB" dirty="0"/>
          </a:p>
        </p:txBody>
      </p:sp>
      <p:sp>
        <p:nvSpPr>
          <p:cNvPr id="3" name="Označba mesta vsebine 2">
            <a:extLst>
              <a:ext uri="{FF2B5EF4-FFF2-40B4-BE49-F238E27FC236}">
                <a16:creationId xmlns:a16="http://schemas.microsoft.com/office/drawing/2014/main" id="{A92C07C1-1513-6178-41B5-EA9E4BD3D729}"/>
              </a:ext>
            </a:extLst>
          </p:cNvPr>
          <p:cNvSpPr>
            <a:spLocks noGrp="1"/>
          </p:cNvSpPr>
          <p:nvPr>
            <p:ph idx="1"/>
          </p:nvPr>
        </p:nvSpPr>
        <p:spPr>
          <a:xfrm>
            <a:off x="330474" y="1848464"/>
            <a:ext cx="5254250" cy="2222091"/>
          </a:xfrm>
        </p:spPr>
        <p:txBody>
          <a:bodyPr>
            <a:normAutofit/>
          </a:bodyPr>
          <a:lstStyle/>
          <a:p>
            <a:r>
              <a:rPr lang="sl-SI" dirty="0"/>
              <a:t>Ni pravilno </a:t>
            </a:r>
            <a:r>
              <a:rPr lang="sl-SI" b="1" i="1" dirty="0"/>
              <a:t>100% OVE do 2050</a:t>
            </a:r>
            <a:r>
              <a:rPr lang="sl-SI" dirty="0"/>
              <a:t>, nujno pred tem rokom, najkasneje ob zaprtju NEK 2043.</a:t>
            </a:r>
          </a:p>
          <a:p>
            <a:r>
              <a:rPr lang="sl-SI" dirty="0"/>
              <a:t>Pravilno bi bilo: 100 % OVE: scenarij, ki </a:t>
            </a:r>
            <a:r>
              <a:rPr lang="sl-SI" dirty="0">
                <a:solidFill>
                  <a:srgbClr val="FF0000"/>
                </a:solidFill>
              </a:rPr>
              <a:t>najkasneje po letu 2042 </a:t>
            </a:r>
            <a:r>
              <a:rPr lang="sl-SI" dirty="0"/>
              <a:t>predvideva le uporabo OVE.</a:t>
            </a:r>
            <a:endParaRPr lang="en-GB" dirty="0"/>
          </a:p>
        </p:txBody>
      </p:sp>
      <p:pic>
        <p:nvPicPr>
          <p:cNvPr id="5" name="Slika 4">
            <a:extLst>
              <a:ext uri="{FF2B5EF4-FFF2-40B4-BE49-F238E27FC236}">
                <a16:creationId xmlns:a16="http://schemas.microsoft.com/office/drawing/2014/main" id="{C6A87DB6-C9F8-8E92-DD9F-044AAB6B5B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4723" y="52102"/>
            <a:ext cx="6276804" cy="6831255"/>
          </a:xfrm>
          <a:prstGeom prst="rect">
            <a:avLst/>
          </a:prstGeom>
          <a:noFill/>
          <a:ln>
            <a:noFill/>
          </a:ln>
        </p:spPr>
      </p:pic>
      <p:sp>
        <p:nvSpPr>
          <p:cNvPr id="8" name="Označba mesta številke diapozitiva 7">
            <a:extLst>
              <a:ext uri="{FF2B5EF4-FFF2-40B4-BE49-F238E27FC236}">
                <a16:creationId xmlns:a16="http://schemas.microsoft.com/office/drawing/2014/main" id="{07541A60-BDCC-0D95-B035-9EB970E0D781}"/>
              </a:ext>
            </a:extLst>
          </p:cNvPr>
          <p:cNvSpPr>
            <a:spLocks noGrp="1"/>
          </p:cNvSpPr>
          <p:nvPr>
            <p:ph type="sldNum" sz="quarter" idx="12"/>
          </p:nvPr>
        </p:nvSpPr>
        <p:spPr/>
        <p:txBody>
          <a:bodyPr/>
          <a:lstStyle/>
          <a:p>
            <a:fld id="{F52E3865-FB0F-401A-8587-C96DB07FC619}" type="slidenum">
              <a:rPr lang="en-GB" smtClean="0"/>
              <a:t>7</a:t>
            </a:fld>
            <a:endParaRPr lang="en-GB"/>
          </a:p>
        </p:txBody>
      </p:sp>
    </p:spTree>
    <p:extLst>
      <p:ext uri="{BB962C8B-B14F-4D97-AF65-F5344CB8AC3E}">
        <p14:creationId xmlns:p14="http://schemas.microsoft.com/office/powerpoint/2010/main" val="6882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54C8F0-AAFF-69A2-6F96-934CDF1091C6}"/>
              </a:ext>
            </a:extLst>
          </p:cNvPr>
          <p:cNvSpPr>
            <a:spLocks noGrp="1"/>
          </p:cNvSpPr>
          <p:nvPr>
            <p:ph type="title"/>
          </p:nvPr>
        </p:nvSpPr>
        <p:spPr>
          <a:xfrm>
            <a:off x="677334" y="609600"/>
            <a:ext cx="5526821" cy="1320800"/>
          </a:xfrm>
        </p:spPr>
        <p:txBody>
          <a:bodyPr/>
          <a:lstStyle/>
          <a:p>
            <a:r>
              <a:rPr lang="sl-SI" dirty="0"/>
              <a:t>Potencial sončne energije je podcenjen.</a:t>
            </a:r>
            <a:endParaRPr lang="en-GB" dirty="0"/>
          </a:p>
        </p:txBody>
      </p:sp>
      <p:sp>
        <p:nvSpPr>
          <p:cNvPr id="3" name="Označba mesta vsebine 2">
            <a:extLst>
              <a:ext uri="{FF2B5EF4-FFF2-40B4-BE49-F238E27FC236}">
                <a16:creationId xmlns:a16="http://schemas.microsoft.com/office/drawing/2014/main" id="{A92C07C1-1513-6178-41B5-EA9E4BD3D729}"/>
              </a:ext>
            </a:extLst>
          </p:cNvPr>
          <p:cNvSpPr>
            <a:spLocks noGrp="1"/>
          </p:cNvSpPr>
          <p:nvPr>
            <p:ph idx="1"/>
          </p:nvPr>
        </p:nvSpPr>
        <p:spPr>
          <a:xfrm>
            <a:off x="598675" y="2084438"/>
            <a:ext cx="5359673" cy="4984956"/>
          </a:xfrm>
        </p:spPr>
        <p:txBody>
          <a:bodyPr>
            <a:normAutofit/>
          </a:bodyPr>
          <a:lstStyle/>
          <a:p>
            <a:r>
              <a:rPr lang="sl-SI" dirty="0"/>
              <a:t>Potencial proizvodnje elektrike iz sončne energije je podcenjen. </a:t>
            </a:r>
          </a:p>
          <a:p>
            <a:r>
              <a:rPr lang="sl-SI" dirty="0"/>
              <a:t>Zgolj na zajezitvah rek ob obstoječih HE, s postavitvijo plavajočih sončnih elektrarn, je pričakovana letna proizvodnja elektrike </a:t>
            </a:r>
            <a:r>
              <a:rPr lang="sl-SI" b="1" dirty="0"/>
              <a:t>3,7 TWh</a:t>
            </a:r>
            <a:r>
              <a:rPr lang="sl-SI" dirty="0"/>
              <a:t>. </a:t>
            </a:r>
          </a:p>
          <a:p>
            <a:r>
              <a:rPr lang="sl-SI" dirty="0"/>
              <a:t>S postavitvijo P-SE ob hidroelektrarne bo letna proizvodnja HE v višini 4,5 TWh povečana na skupno proizvodnjo 8,2 TWh. </a:t>
            </a:r>
          </a:p>
          <a:p>
            <a:r>
              <a:rPr lang="sl-SI" dirty="0"/>
              <a:t>Naložbo je možno postaviti v </a:t>
            </a:r>
            <a:r>
              <a:rPr lang="sl-SI" b="1" dirty="0"/>
              <a:t>3 letih</a:t>
            </a:r>
            <a:r>
              <a:rPr lang="sl-SI" dirty="0"/>
              <a:t>, vsa potrebna infrastruktura je že zgrajena, vsa </a:t>
            </a:r>
            <a:r>
              <a:rPr lang="sl-SI" b="1" dirty="0"/>
              <a:t>dovoljenja za energetsko izrabo vodnih površin so že pridobljena</a:t>
            </a:r>
            <a:r>
              <a:rPr lang="sl-SI" dirty="0"/>
              <a:t> in kar je najlepše, najkasneje v 3 letih se naložba povrne in sprosti sredstva za naslednji naložbeni cikel. </a:t>
            </a:r>
            <a:endParaRPr lang="en-GB" dirty="0"/>
          </a:p>
        </p:txBody>
      </p:sp>
      <p:pic>
        <p:nvPicPr>
          <p:cNvPr id="4" name="Slika 3">
            <a:extLst>
              <a:ext uri="{FF2B5EF4-FFF2-40B4-BE49-F238E27FC236}">
                <a16:creationId xmlns:a16="http://schemas.microsoft.com/office/drawing/2014/main" id="{CCDD57A5-086A-D964-32CC-61B89666C629}"/>
              </a:ext>
            </a:extLst>
          </p:cNvPr>
          <p:cNvPicPr>
            <a:picLocks noChangeAspect="1"/>
          </p:cNvPicPr>
          <p:nvPr/>
        </p:nvPicPr>
        <p:blipFill>
          <a:blip r:embed="rId2"/>
          <a:stretch>
            <a:fillRect/>
          </a:stretch>
        </p:blipFill>
        <p:spPr>
          <a:xfrm>
            <a:off x="6045586" y="334987"/>
            <a:ext cx="6146414" cy="5913413"/>
          </a:xfrm>
          <a:prstGeom prst="rect">
            <a:avLst/>
          </a:prstGeom>
        </p:spPr>
      </p:pic>
      <p:sp>
        <p:nvSpPr>
          <p:cNvPr id="8" name="Označba mesta številke diapozitiva 7">
            <a:extLst>
              <a:ext uri="{FF2B5EF4-FFF2-40B4-BE49-F238E27FC236}">
                <a16:creationId xmlns:a16="http://schemas.microsoft.com/office/drawing/2014/main" id="{882B2A22-18B9-F115-6AA6-FFCEC5975875}"/>
              </a:ext>
            </a:extLst>
          </p:cNvPr>
          <p:cNvSpPr>
            <a:spLocks noGrp="1"/>
          </p:cNvSpPr>
          <p:nvPr>
            <p:ph type="sldNum" sz="quarter" idx="12"/>
          </p:nvPr>
        </p:nvSpPr>
        <p:spPr/>
        <p:txBody>
          <a:bodyPr/>
          <a:lstStyle/>
          <a:p>
            <a:fld id="{F52E3865-FB0F-401A-8587-C96DB07FC619}" type="slidenum">
              <a:rPr lang="en-GB" smtClean="0"/>
              <a:t>8</a:t>
            </a:fld>
            <a:endParaRPr lang="en-GB"/>
          </a:p>
        </p:txBody>
      </p:sp>
    </p:spTree>
    <p:extLst>
      <p:ext uri="{BB962C8B-B14F-4D97-AF65-F5344CB8AC3E}">
        <p14:creationId xmlns:p14="http://schemas.microsoft.com/office/powerpoint/2010/main" val="365143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54C8F0-AAFF-69A2-6F96-934CDF1091C6}"/>
              </a:ext>
            </a:extLst>
          </p:cNvPr>
          <p:cNvSpPr>
            <a:spLocks noGrp="1"/>
          </p:cNvSpPr>
          <p:nvPr>
            <p:ph type="title"/>
          </p:nvPr>
        </p:nvSpPr>
        <p:spPr>
          <a:xfrm>
            <a:off x="677334" y="609600"/>
            <a:ext cx="5743131" cy="1320800"/>
          </a:xfrm>
        </p:spPr>
        <p:txBody>
          <a:bodyPr/>
          <a:lstStyle/>
          <a:p>
            <a:r>
              <a:rPr lang="sl-SI" dirty="0"/>
              <a:t>Zapostavljene so velike HE</a:t>
            </a:r>
            <a:endParaRPr lang="en-GB" dirty="0"/>
          </a:p>
        </p:txBody>
      </p:sp>
      <p:sp>
        <p:nvSpPr>
          <p:cNvPr id="3" name="Označba mesta vsebine 2">
            <a:extLst>
              <a:ext uri="{FF2B5EF4-FFF2-40B4-BE49-F238E27FC236}">
                <a16:creationId xmlns:a16="http://schemas.microsoft.com/office/drawing/2014/main" id="{A92C07C1-1513-6178-41B5-EA9E4BD3D729}"/>
              </a:ext>
            </a:extLst>
          </p:cNvPr>
          <p:cNvSpPr>
            <a:spLocks noGrp="1"/>
          </p:cNvSpPr>
          <p:nvPr>
            <p:ph idx="1"/>
          </p:nvPr>
        </p:nvSpPr>
        <p:spPr>
          <a:xfrm>
            <a:off x="677334" y="1355378"/>
            <a:ext cx="6401892" cy="5502622"/>
          </a:xfrm>
        </p:spPr>
        <p:txBody>
          <a:bodyPr>
            <a:normAutofit/>
          </a:bodyPr>
          <a:lstStyle/>
          <a:p>
            <a:r>
              <a:rPr lang="sl-SI" dirty="0"/>
              <a:t>Potencial HE je izkoriščen 57%. </a:t>
            </a:r>
          </a:p>
          <a:p>
            <a:r>
              <a:rPr lang="sl-SI" dirty="0"/>
              <a:t>Neizkoriščeno je </a:t>
            </a:r>
          </a:p>
          <a:p>
            <a:r>
              <a:rPr lang="sl-SI" dirty="0"/>
              <a:t>•	Sr. Sava: 323 MW (1,1TWh/a)</a:t>
            </a:r>
          </a:p>
          <a:p>
            <a:r>
              <a:rPr lang="sl-SI" dirty="0"/>
              <a:t>•	Mura: ⁓170 MW (0,6 MWh/a)</a:t>
            </a:r>
          </a:p>
          <a:p>
            <a:r>
              <a:rPr lang="sl-SI" dirty="0"/>
              <a:t>Pavšalne pripombe, da zajezitve rek poslabšujejo biotsko raznovrstnost, so zgolj demagogija.</a:t>
            </a:r>
          </a:p>
          <a:p>
            <a:r>
              <a:rPr lang="sl-SI" dirty="0"/>
              <a:t> Biodiverziteto najbolj poslabšujejo podnebne spremembe. Okoljevarstveniki naj določijo pogoje, ki bodo, kljub energijski rabi voda, izboljšali biotsko raznovrstnost: sanacija obstoječih jezov, ribje steze,  odstranjevanje mulja, čiščenje odpadnih voda kemikalij, zdravil in drog, ločitev fekalne in meteorne kanalizacije v naseljih,  zmanjšanje toplotnih in snovnih obremenitev voda… </a:t>
            </a:r>
          </a:p>
          <a:p>
            <a:r>
              <a:rPr lang="sl-SI" dirty="0"/>
              <a:t>S pavšalnim nasprotovanjem energetski rabi voda se pravzaprav poslabšuje kakovost tekočih voda! </a:t>
            </a:r>
            <a:endParaRPr lang="en-GB" dirty="0"/>
          </a:p>
        </p:txBody>
      </p:sp>
      <p:pic>
        <p:nvPicPr>
          <p:cNvPr id="5" name="Slika 4">
            <a:extLst>
              <a:ext uri="{FF2B5EF4-FFF2-40B4-BE49-F238E27FC236}">
                <a16:creationId xmlns:a16="http://schemas.microsoft.com/office/drawing/2014/main" id="{A148E455-174F-B0AF-904C-1A72FF6420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0171" y="198365"/>
            <a:ext cx="4648200" cy="5379720"/>
          </a:xfrm>
          <a:prstGeom prst="rect">
            <a:avLst/>
          </a:prstGeom>
          <a:noFill/>
          <a:ln>
            <a:noFill/>
          </a:ln>
        </p:spPr>
      </p:pic>
      <p:sp>
        <p:nvSpPr>
          <p:cNvPr id="8" name="Označba mesta številke diapozitiva 7">
            <a:extLst>
              <a:ext uri="{FF2B5EF4-FFF2-40B4-BE49-F238E27FC236}">
                <a16:creationId xmlns:a16="http://schemas.microsoft.com/office/drawing/2014/main" id="{6BA87A5A-BBDE-897D-6D43-7E07E919C5F8}"/>
              </a:ext>
            </a:extLst>
          </p:cNvPr>
          <p:cNvSpPr>
            <a:spLocks noGrp="1"/>
          </p:cNvSpPr>
          <p:nvPr>
            <p:ph type="sldNum" sz="quarter" idx="12"/>
          </p:nvPr>
        </p:nvSpPr>
        <p:spPr/>
        <p:txBody>
          <a:bodyPr/>
          <a:lstStyle/>
          <a:p>
            <a:fld id="{F52E3865-FB0F-401A-8587-C96DB07FC619}" type="slidenum">
              <a:rPr lang="en-GB" smtClean="0"/>
              <a:t>9</a:t>
            </a:fld>
            <a:endParaRPr lang="en-GB"/>
          </a:p>
        </p:txBody>
      </p:sp>
    </p:spTree>
    <p:extLst>
      <p:ext uri="{BB962C8B-B14F-4D97-AF65-F5344CB8AC3E}">
        <p14:creationId xmlns:p14="http://schemas.microsoft.com/office/powerpoint/2010/main" val="2801426913"/>
      </p:ext>
    </p:extLst>
  </p:cSld>
  <p:clrMapOvr>
    <a:masterClrMapping/>
  </p:clrMapOvr>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228</TotalTime>
  <Words>1980</Words>
  <Application>Microsoft Office PowerPoint</Application>
  <PresentationFormat>Širokozaslonsko</PresentationFormat>
  <Paragraphs>117</Paragraphs>
  <Slides>10</Slides>
  <Notes>1</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10</vt:i4>
      </vt:variant>
    </vt:vector>
  </HeadingPairs>
  <TitlesOfParts>
    <vt:vector size="16" baseType="lpstr">
      <vt:lpstr>Arial</vt:lpstr>
      <vt:lpstr>Calibri</vt:lpstr>
      <vt:lpstr>Google Sans</vt:lpstr>
      <vt:lpstr>Trebuchet MS</vt:lpstr>
      <vt:lpstr>Wingdings 3</vt:lpstr>
      <vt:lpstr>Gladko</vt:lpstr>
      <vt:lpstr>Pripombe ZEG na verzija 3.0 </vt:lpstr>
      <vt:lpstr>Splošne pripombe</vt:lpstr>
      <vt:lpstr>3 Razsežnost energetska varnost, stran 22</vt:lpstr>
      <vt:lpstr>Strateški dokument in prototipi?</vt:lpstr>
      <vt:lpstr>Razogljičenje z jedrsko energijo?</vt:lpstr>
      <vt:lpstr>Povezovanje sektorjev</vt:lpstr>
      <vt:lpstr>Prioritete</vt:lpstr>
      <vt:lpstr>Potencial sončne energije je podcenjen.</vt:lpstr>
      <vt:lpstr>Zapostavljene so velike HE</vt:lpstr>
      <vt:lpstr>Kaj pa, če so bo zgodil referendum?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Pripombe ZEG na verzija 3.0</dc:title>
  <dc:creator>Matjaž Valenčič</dc:creator>
  <cp:lastModifiedBy>Karel Lipič</cp:lastModifiedBy>
  <cp:revision>4</cp:revision>
  <dcterms:created xsi:type="dcterms:W3CDTF">2024-01-09T14:55:39Z</dcterms:created>
  <dcterms:modified xsi:type="dcterms:W3CDTF">2024-01-15T15:31:30Z</dcterms:modified>
</cp:coreProperties>
</file>